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70" r:id="rId2"/>
    <p:sldId id="322" r:id="rId3"/>
    <p:sldId id="277" r:id="rId4"/>
    <p:sldId id="287" r:id="rId5"/>
    <p:sldId id="290" r:id="rId6"/>
    <p:sldId id="288" r:id="rId7"/>
    <p:sldId id="308" r:id="rId8"/>
    <p:sldId id="309" r:id="rId9"/>
    <p:sldId id="291" r:id="rId10"/>
    <p:sldId id="295" r:id="rId11"/>
    <p:sldId id="313" r:id="rId12"/>
    <p:sldId id="311" r:id="rId13"/>
    <p:sldId id="282" r:id="rId14"/>
    <p:sldId id="315" r:id="rId15"/>
    <p:sldId id="323" r:id="rId16"/>
    <p:sldId id="320" r:id="rId17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A2BF"/>
    <a:srgbClr val="BF1989"/>
    <a:srgbClr val="035BAA"/>
    <a:srgbClr val="FDB848"/>
    <a:srgbClr val="53C8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73"/>
    <p:restoredTop sz="94657"/>
  </p:normalViewPr>
  <p:slideViewPr>
    <p:cSldViewPr snapToGrid="0">
      <p:cViewPr varScale="1">
        <p:scale>
          <a:sx n="59" d="100"/>
          <a:sy n="59" d="100"/>
        </p:scale>
        <p:origin x="100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60007" cy="600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986AC-318C-2B4F-AB34-96FBBFB08DB6}" type="datetimeFigureOut">
              <a:rPr lang="en-GR" smtClean="0"/>
              <a:t>08/01/2025</a:t>
            </a:fld>
            <a:endParaRPr lang="en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7B3EF-9FCD-0A4A-8B71-19E7496B994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428110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57B3EF-9FCD-0A4A-8B71-19E7496B9946}" type="slidenum">
              <a:rPr lang="en-GR" smtClean="0"/>
              <a:t>5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075703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3A5BBA-0D0A-4476-C1D8-E50547BE69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>
            <a:extLst>
              <a:ext uri="{FF2B5EF4-FFF2-40B4-BE49-F238E27FC236}">
                <a16:creationId xmlns:a16="http://schemas.microsoft.com/office/drawing/2014/main" id="{F16D09CB-2FA5-1F2A-6555-B0C2FBA2D8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>
            <a:extLst>
              <a:ext uri="{FF2B5EF4-FFF2-40B4-BE49-F238E27FC236}">
                <a16:creationId xmlns:a16="http://schemas.microsoft.com/office/drawing/2014/main" id="{9110CBFF-9EBE-FB29-3F2B-05EAE89203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4457D6A7-A712-03BE-3B89-9A401BC67F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57B3EF-9FCD-0A4A-8B71-19E7496B9946}" type="slidenum">
              <a:rPr lang="en-GR" smtClean="0"/>
              <a:t>7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50405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4AF3DD-B0DA-B237-1400-49D14BD730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>
            <a:extLst>
              <a:ext uri="{FF2B5EF4-FFF2-40B4-BE49-F238E27FC236}">
                <a16:creationId xmlns:a16="http://schemas.microsoft.com/office/drawing/2014/main" id="{8ECC3F50-D07C-DB11-B5B3-8A746F2450F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>
            <a:extLst>
              <a:ext uri="{FF2B5EF4-FFF2-40B4-BE49-F238E27FC236}">
                <a16:creationId xmlns:a16="http://schemas.microsoft.com/office/drawing/2014/main" id="{06A2B4CC-847F-0114-45E4-7E26FAF225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6A1455AA-CCF2-AE55-6955-C1BD332C92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57B3EF-9FCD-0A4A-8B71-19E7496B9946}" type="slidenum">
              <a:rPr lang="en-GR" smtClean="0"/>
              <a:t>8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680750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5AC1C-7F68-CC77-F7EA-AF5456E2D0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6A1B65-E28E-95A8-701B-56678B22CC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4BA8E-1A5C-042F-C61E-B3DA9CCD0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E29C9-0E78-4249-BCCD-BAAC9FEDFA61}" type="datetime1">
              <a:rPr lang="LID4096" smtClean="0"/>
              <a:t>08/01/2025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1AA18D-3B41-956E-B210-15D651BE8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A1DC83-F0D1-0093-B7E2-DBDA2B39B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6F7-96D5-0743-A1D9-ECC2747F94AE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38918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A60E4-381A-7B5C-CA62-5BEE9CA21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562E42-4C96-98F2-33D8-2BA0FAE3CF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7F5AD-B28C-0847-6916-2F349E117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F508C-FB66-46BF-8444-F819A289C2BB}" type="datetime1">
              <a:rPr lang="LID4096" smtClean="0"/>
              <a:t>08/01/2025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A8976F-4D18-39FA-CC82-95DE7F1A2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80D85-08B9-E90A-676F-43C65773F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6F7-96D5-0743-A1D9-ECC2747F94AE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03740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248F72-23B0-FC43-2400-4F76393003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D7EBDE-4535-97D2-9F9D-748C9DE118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586173-4807-E5E1-C334-2BDB1C3AF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AE23-E38D-4DFE-AA1E-13AB6A301B37}" type="datetime1">
              <a:rPr lang="LID4096" smtClean="0"/>
              <a:t>08/01/2025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B506F-8558-1D2A-BB6A-DD73F236C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6D51C-8248-79C1-275B-D5E2F503F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6F7-96D5-0743-A1D9-ECC2747F94AE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82083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2713A-188B-A4DD-FD2B-9862C926E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F603C-7C8D-4E7B-73F0-23F889660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0295D-ECB8-6782-90D0-8BE1DE85F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2F21C-2F70-4F05-991D-28A3E643EFC4}" type="datetime1">
              <a:rPr lang="LID4096" smtClean="0"/>
              <a:t>08/01/2025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6F543-C962-EAE2-D65A-F32CC36A5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8B09F-60C1-FA97-C958-145CFC187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6F7-96D5-0743-A1D9-ECC2747F94AE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55499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9043D-F918-FD94-DBCE-900F76E01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A13E2D-5341-172D-23C0-07F6154EF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106B4C-3102-968F-12E3-17F75A308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CF7C-5B07-40E4-987F-E1565C2A196E}" type="datetime1">
              <a:rPr lang="LID4096" smtClean="0"/>
              <a:t>08/01/2025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7B362-7DBD-2E84-A7E4-50F9C3D82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4A856-1FDB-04DE-67AF-FF258818E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6F7-96D5-0743-A1D9-ECC2747F94AE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72115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5C3EF-99B3-23B2-5898-1BC903FE2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EDE8C-730D-3125-B9EC-57EA13B301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5CFA3F-1885-133A-FC94-92FF303F1F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6F883D-5069-F3B7-F26D-A2D8D0568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CA536-297A-4281-BFD3-023943E13208}" type="datetime1">
              <a:rPr lang="LID4096" smtClean="0"/>
              <a:t>08/01/2025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0C62DE-46A3-322E-98B9-5B8488319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460E96-FF4F-7635-5AE4-A58F3FFEF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6F7-96D5-0743-A1D9-ECC2747F94AE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515008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67B94-90E9-C0D2-789E-7528E3C6E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32EB5F-C217-BB9E-3460-1F1A541437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6816C4-79CD-8969-58C9-490E368D4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B9EB65-C872-731D-086E-1300BDFA6E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76959E-4069-6603-174F-BBD04D0BCD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372572-27AD-E9CF-6973-482D750DE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A1E5-46A8-47CE-AC44-E3CD7C84A5B4}" type="datetime1">
              <a:rPr lang="LID4096" smtClean="0"/>
              <a:t>08/01/2025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4AE43A-78A6-65C5-5AE9-C2AE0A1EB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3CAED8-D8F4-1249-693C-2E2BD1F11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6F7-96D5-0743-A1D9-ECC2747F94AE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7250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009A5-F27B-64E0-6983-AF40C8280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3A3A89-7DAF-ECC2-3E39-6B1C70008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FFAAD-B9FE-4F09-B871-920BA642B0AB}" type="datetime1">
              <a:rPr lang="LID4096" smtClean="0"/>
              <a:t>08/01/2025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0D75A3-24F4-0514-7E45-317A46058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47E911-F754-FE76-B971-93231B5DE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6F7-96D5-0743-A1D9-ECC2747F94AE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576751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024A75-7AFA-535F-6D47-14E02C1A0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3973-9A04-4813-9B93-66CB789EF4FE}" type="datetime1">
              <a:rPr lang="LID4096" smtClean="0"/>
              <a:t>08/01/2025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3E8FF9-6809-A02E-F4D1-4B96BE799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20A297-A5B5-5B36-B0B6-C0D849486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6F7-96D5-0743-A1D9-ECC2747F94AE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527755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F640A-3BFB-591F-8508-977D3641A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7B51E-ED7F-2600-E57B-E99F67203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13315B-2715-16CF-CFC4-E302514CF7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A34C72-DA77-2730-B88E-A97B65A18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F3301-26EC-4C96-90DC-8CD6E7FA5D07}" type="datetime1">
              <a:rPr lang="LID4096" smtClean="0"/>
              <a:t>08/01/2025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557072-DDFE-1229-DE2E-6F1715BE9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AF7EDE-A287-AA64-3036-5CBF9CDB5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6F7-96D5-0743-A1D9-ECC2747F94AE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180602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FFBF5-7BF9-5EAD-6C5E-515EA98E7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944884-275E-23E1-FF6A-754BE415F2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66F511-77E6-1A22-2130-E27B956658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02025F-0CE6-4766-475F-1DBD255ED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BC34-81A7-45DF-AF12-06454176CF4C}" type="datetime1">
              <a:rPr lang="LID4096" smtClean="0"/>
              <a:t>08/01/2025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8683F1-DB59-C32D-615C-D18652837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4C79CC-19E1-27CB-C648-29555566C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6F7-96D5-0743-A1D9-ECC2747F94AE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89577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32A18B-31C8-71A9-88FA-CFB61EB34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53A84A-530E-D832-AD52-969697D408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AAF3B-6BC4-8B5D-9569-9B3FCA602A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2C66B2-DD5C-4188-8299-201F41FD626C}" type="datetime1">
              <a:rPr lang="LID4096" smtClean="0"/>
              <a:t>08/01/2025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66519-423A-B228-2C9D-6CF4B78683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5402AB-B7FE-9D0F-C111-F6937D8182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7E96F7-96D5-0743-A1D9-ECC2747F94AE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774181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 descr="Εικόνα που περιέχει κείμενο, γραφιστική, στιγμιότυπο οθόνης">
            <a:extLst>
              <a:ext uri="{FF2B5EF4-FFF2-40B4-BE49-F238E27FC236}">
                <a16:creationId xmlns:a16="http://schemas.microsoft.com/office/drawing/2014/main" id="{025B64C5-21DB-3F2E-2FE6-999B938762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34856"/>
            <a:ext cx="12192000" cy="6892856"/>
          </a:xfrm>
        </p:spPr>
      </p:pic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187591EF-BF1D-E52C-9958-2E5DF9EFD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6F7-96D5-0743-A1D9-ECC2747F94AE}" type="slidenum">
              <a:rPr lang="en-GR" smtClean="0"/>
              <a:t>1</a:t>
            </a:fld>
            <a:endParaRPr lang="en-GR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A3EA94C4-6ADD-DEF3-B2B9-6E6107EC87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043" y="6100850"/>
            <a:ext cx="3639627" cy="506779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A8E13AF9-4C0F-1768-FE0A-D9AFE8B0F1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0297" y="5545399"/>
            <a:ext cx="5438103" cy="92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028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A93D29D-3493-AFCF-E6BA-311168AB57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2C5D27F-2D66-2096-5104-5851B45E5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606" y="1"/>
            <a:ext cx="12004394" cy="805542"/>
          </a:xfrm>
        </p:spPr>
        <p:txBody>
          <a:bodyPr/>
          <a:lstStyle/>
          <a:p>
            <a:r>
              <a:rPr lang="el-GR" b="1" dirty="0">
                <a:solidFill>
                  <a:srgbClr val="035BAA"/>
                </a:solidFill>
              </a:rPr>
              <a:t>2</a:t>
            </a:r>
            <a:r>
              <a:rPr lang="el-GR" b="1" baseline="30000" dirty="0">
                <a:solidFill>
                  <a:srgbClr val="035BAA"/>
                </a:solidFill>
              </a:rPr>
              <a:t>η</a:t>
            </a:r>
            <a:r>
              <a:rPr lang="el-GR" b="1" dirty="0">
                <a:solidFill>
                  <a:srgbClr val="035BAA"/>
                </a:solidFill>
              </a:rPr>
              <a:t> ενότητα - Μισθολογικά                                          </a:t>
            </a:r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62DD61AE-01F8-C6B2-DC0F-AB9C8A2AF3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9034" y="89674"/>
            <a:ext cx="1475360" cy="591363"/>
          </a:xfrm>
          <a:prstGeom prst="rect">
            <a:avLst/>
          </a:prstGeom>
        </p:spPr>
      </p:pic>
      <p:pic>
        <p:nvPicPr>
          <p:cNvPr id="3" name="Εικόνα 2">
            <a:extLst>
              <a:ext uri="{FF2B5EF4-FFF2-40B4-BE49-F238E27FC236}">
                <a16:creationId xmlns:a16="http://schemas.microsoft.com/office/drawing/2014/main" id="{413566A5-458B-10C6-CC2E-01C51021F5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606" y="812794"/>
            <a:ext cx="11816787" cy="5827492"/>
          </a:xfrm>
          <a:prstGeom prst="rect">
            <a:avLst/>
          </a:prstGeom>
        </p:spPr>
      </p:pic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0E3963F-5A39-CB7F-2F8F-87831C46A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6F7-96D5-0743-A1D9-ECC2747F94AE}" type="slidenum">
              <a:rPr lang="en-GR" smtClean="0"/>
              <a:t>10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067904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D327BE7-DF46-1541-4A0D-C7B05412B4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E3AB7C5-DCA6-56F8-76F8-DB236E1C2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006" y="1"/>
            <a:ext cx="10189028" cy="805542"/>
          </a:xfrm>
        </p:spPr>
        <p:txBody>
          <a:bodyPr/>
          <a:lstStyle/>
          <a:p>
            <a:r>
              <a:rPr lang="el-GR" sz="4000" b="1" dirty="0">
                <a:solidFill>
                  <a:srgbClr val="035BAA"/>
                </a:solidFill>
              </a:rPr>
              <a:t>3</a:t>
            </a:r>
            <a:r>
              <a:rPr lang="el-GR" sz="4000" b="1" baseline="30000" dirty="0">
                <a:solidFill>
                  <a:srgbClr val="035BAA"/>
                </a:solidFill>
              </a:rPr>
              <a:t>η</a:t>
            </a:r>
            <a:r>
              <a:rPr lang="el-GR" sz="4000" b="1" dirty="0">
                <a:solidFill>
                  <a:srgbClr val="035BAA"/>
                </a:solidFill>
              </a:rPr>
              <a:t> ενότητα – Αξιολογήσεις θέσεων εργασίας   </a:t>
            </a:r>
            <a:r>
              <a:rPr lang="el-GR" b="1" dirty="0">
                <a:solidFill>
                  <a:srgbClr val="035BAA"/>
                </a:solidFill>
              </a:rPr>
              <a:t>                                      </a:t>
            </a:r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CD800B7D-2BDB-BBE2-642D-275DF697F0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9034" y="89674"/>
            <a:ext cx="1475360" cy="591363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3C79FA82-70DF-902F-1072-92843089E8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007" y="990601"/>
            <a:ext cx="11528032" cy="5574098"/>
          </a:xfrm>
          <a:prstGeom prst="rect">
            <a:avLst/>
          </a:prstGeom>
        </p:spPr>
      </p:pic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27E5473E-9AD6-12E6-5A0A-D3F6A87B2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6F7-96D5-0743-A1D9-ECC2747F94AE}" type="slidenum">
              <a:rPr lang="en-GR" smtClean="0"/>
              <a:t>11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418535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99FC9F3-C0FC-7C7A-3F4A-A87140D5F8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46844BC-658F-FE54-4CB0-086CE52C2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606" y="1"/>
            <a:ext cx="10341428" cy="805542"/>
          </a:xfrm>
        </p:spPr>
        <p:txBody>
          <a:bodyPr/>
          <a:lstStyle/>
          <a:p>
            <a:r>
              <a:rPr lang="el-GR" b="1" dirty="0">
                <a:solidFill>
                  <a:srgbClr val="035BAA"/>
                </a:solidFill>
              </a:rPr>
              <a:t>4</a:t>
            </a:r>
            <a:r>
              <a:rPr lang="el-GR" b="1" baseline="30000" dirty="0">
                <a:solidFill>
                  <a:srgbClr val="035BAA"/>
                </a:solidFill>
              </a:rPr>
              <a:t>η</a:t>
            </a:r>
            <a:r>
              <a:rPr lang="el-GR" b="1" dirty="0">
                <a:solidFill>
                  <a:srgbClr val="035BAA"/>
                </a:solidFill>
              </a:rPr>
              <a:t> ενότητα - Επικοινωνία                                          </a:t>
            </a:r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DCE7406A-163B-8674-C5BE-DD78C211B1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9034" y="89674"/>
            <a:ext cx="1475360" cy="591363"/>
          </a:xfrm>
          <a:prstGeom prst="rect">
            <a:avLst/>
          </a:prstGeom>
        </p:spPr>
      </p:pic>
      <p:pic>
        <p:nvPicPr>
          <p:cNvPr id="3" name="Εικόνα 2">
            <a:extLst>
              <a:ext uri="{FF2B5EF4-FFF2-40B4-BE49-F238E27FC236}">
                <a16:creationId xmlns:a16="http://schemas.microsoft.com/office/drawing/2014/main" id="{9FC25496-A2AE-7909-8F40-22C97FA73A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605" y="805543"/>
            <a:ext cx="11568965" cy="5540828"/>
          </a:xfrm>
          <a:prstGeom prst="rect">
            <a:avLst/>
          </a:prstGeom>
        </p:spPr>
      </p:pic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8B3F18B-B7B6-A0F3-8FC9-8AA919571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6F7-96D5-0743-A1D9-ECC2747F94AE}" type="slidenum">
              <a:rPr lang="en-GR" smtClean="0"/>
              <a:t>12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232989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D2E3904-FE2B-5410-9948-BB1A9F2BBF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C06E955-2825-B764-10F9-DC19DB0F7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606" y="1"/>
            <a:ext cx="10341428" cy="805542"/>
          </a:xfrm>
        </p:spPr>
        <p:txBody>
          <a:bodyPr/>
          <a:lstStyle/>
          <a:p>
            <a:r>
              <a:rPr lang="el-GR" b="1" dirty="0">
                <a:solidFill>
                  <a:srgbClr val="035BAA"/>
                </a:solidFill>
              </a:rPr>
              <a:t>5</a:t>
            </a:r>
            <a:r>
              <a:rPr lang="el-GR" b="1" baseline="30000" dirty="0">
                <a:solidFill>
                  <a:srgbClr val="035BAA"/>
                </a:solidFill>
              </a:rPr>
              <a:t>η</a:t>
            </a:r>
            <a:r>
              <a:rPr lang="el-GR" b="1" dirty="0">
                <a:solidFill>
                  <a:srgbClr val="035BAA"/>
                </a:solidFill>
              </a:rPr>
              <a:t> ενότητα – Γενικές ερωτήσεις                                          </a:t>
            </a:r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A4ACECC9-9013-A7A1-A0BA-D569AAD9DA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9034" y="89674"/>
            <a:ext cx="1475360" cy="591363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93B21DF1-F3CC-7FA7-107C-B9A6EA005C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606" y="805543"/>
            <a:ext cx="11816787" cy="5845628"/>
          </a:xfrm>
          <a:prstGeom prst="rect">
            <a:avLst/>
          </a:prstGeom>
        </p:spPr>
      </p:pic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5186A808-1DF2-A53F-C4A8-2BE5285C8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6F7-96D5-0743-A1D9-ECC2747F94AE}" type="slidenum">
              <a:rPr lang="en-GR" smtClean="0"/>
              <a:t>13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06768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DE50680-55E3-09B1-8421-4911205AE1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B3714F0-5751-8D2C-40B0-561F4C1AD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606" y="1"/>
            <a:ext cx="10341428" cy="805542"/>
          </a:xfrm>
        </p:spPr>
        <p:txBody>
          <a:bodyPr/>
          <a:lstStyle/>
          <a:p>
            <a:r>
              <a:rPr lang="el-GR" b="1" dirty="0">
                <a:solidFill>
                  <a:srgbClr val="035BAA"/>
                </a:solidFill>
              </a:rPr>
              <a:t>5</a:t>
            </a:r>
            <a:r>
              <a:rPr lang="el-GR" b="1" baseline="30000" dirty="0">
                <a:solidFill>
                  <a:srgbClr val="035BAA"/>
                </a:solidFill>
              </a:rPr>
              <a:t>η</a:t>
            </a:r>
            <a:r>
              <a:rPr lang="el-GR" b="1" dirty="0">
                <a:solidFill>
                  <a:srgbClr val="035BAA"/>
                </a:solidFill>
              </a:rPr>
              <a:t> ενότητα – Γενικές ερωτήσεις                                          </a:t>
            </a:r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1FF0CD52-54F8-43E1-847A-CE955F1702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9034" y="89674"/>
            <a:ext cx="1475360" cy="591363"/>
          </a:xfrm>
          <a:prstGeom prst="rect">
            <a:avLst/>
          </a:prstGeom>
        </p:spPr>
      </p:pic>
      <p:pic>
        <p:nvPicPr>
          <p:cNvPr id="3" name="Εικόνα 2">
            <a:extLst>
              <a:ext uri="{FF2B5EF4-FFF2-40B4-BE49-F238E27FC236}">
                <a16:creationId xmlns:a16="http://schemas.microsoft.com/office/drawing/2014/main" id="{EEBE24A4-FB29-414F-D532-914AAA94F2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607" y="895216"/>
            <a:ext cx="11816788" cy="5869389"/>
          </a:xfrm>
          <a:prstGeom prst="rect">
            <a:avLst/>
          </a:prstGeom>
        </p:spPr>
      </p:pic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90FE678-4D7C-A5F5-0E57-ACAAFDB40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6F7-96D5-0743-A1D9-ECC2747F94AE}" type="slidenum">
              <a:rPr lang="en-GR" smtClean="0"/>
              <a:t>14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723842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E9C6647-D13E-ABB5-5EA5-B67CCC6CAA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64790BA-21F8-FA32-30B6-CB74C4202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606" y="1"/>
            <a:ext cx="10341428" cy="805542"/>
          </a:xfrm>
        </p:spPr>
        <p:txBody>
          <a:bodyPr/>
          <a:lstStyle/>
          <a:p>
            <a:r>
              <a:rPr lang="el-GR" b="1" dirty="0">
                <a:solidFill>
                  <a:srgbClr val="035BAA"/>
                </a:solidFill>
              </a:rPr>
              <a:t>5</a:t>
            </a:r>
            <a:r>
              <a:rPr lang="el-GR" b="1" baseline="30000" dirty="0">
                <a:solidFill>
                  <a:srgbClr val="035BAA"/>
                </a:solidFill>
              </a:rPr>
              <a:t>η</a:t>
            </a:r>
            <a:r>
              <a:rPr lang="el-GR" b="1" dirty="0">
                <a:solidFill>
                  <a:srgbClr val="035BAA"/>
                </a:solidFill>
              </a:rPr>
              <a:t> ενότητα – Γενικές ερωτήσεις                                          </a:t>
            </a:r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274DAEB2-55D3-F81E-CA2C-AE0EFF900B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9034" y="89674"/>
            <a:ext cx="1475360" cy="591363"/>
          </a:xfrm>
          <a:prstGeom prst="rect">
            <a:avLst/>
          </a:prstGeom>
        </p:spPr>
      </p:pic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E673ACAD-8385-A4E8-42B0-D9459BC74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6F7-96D5-0743-A1D9-ECC2747F94AE}" type="slidenum">
              <a:rPr lang="en-GR" smtClean="0"/>
              <a:t>15</a:t>
            </a:fld>
            <a:endParaRPr lang="en-GR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89CAA3DD-A5B0-14EE-4E7C-DDE9CFFFEF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322" y="753445"/>
            <a:ext cx="11815072" cy="596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959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1D9FAC3-F496-63A1-44A2-CC8363BA0E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044CB52-C6D7-6455-0983-BDA041664E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982685"/>
            <a:ext cx="11699594" cy="12736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4000" b="1" dirty="0">
                <a:solidFill>
                  <a:srgbClr val="002060"/>
                </a:solidFill>
              </a:rPr>
              <a:t>Ευχαριστούμε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BD6E0F63-22C0-8282-0BD3-205E1C1320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9034" y="89674"/>
            <a:ext cx="1475360" cy="591363"/>
          </a:xfrm>
          <a:prstGeom prst="rect">
            <a:avLst/>
          </a:prstGeom>
        </p:spPr>
      </p:pic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379D6AFB-9584-51BF-033D-E0057F439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6F7-96D5-0743-A1D9-ECC2747F94AE}" type="slidenum">
              <a:rPr lang="en-GR" smtClean="0"/>
              <a:t>16</a:t>
            </a:fld>
            <a:endParaRPr lang="en-GR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6B904FB8-8993-9716-B0E6-CE7484EB2C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5996321"/>
            <a:ext cx="3145809" cy="542591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63BFBFC5-A00C-97E0-3B4D-B1F433B868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3290" y="5435774"/>
            <a:ext cx="5438103" cy="92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579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DD1D09B-761C-57AE-BC33-BC2E234B98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8926932-5A66-46A6-EDCA-9D37DD774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340" y="1"/>
            <a:ext cx="10139694" cy="805542"/>
          </a:xfrm>
        </p:spPr>
        <p:txBody>
          <a:bodyPr/>
          <a:lstStyle/>
          <a:p>
            <a:r>
              <a:rPr lang="el-GR" b="1" dirty="0">
                <a:solidFill>
                  <a:srgbClr val="035BAA"/>
                </a:solidFill>
              </a:rPr>
              <a:t>Ταυτότητα της έρευνας                                         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A9E73C0-65B7-D378-F362-97141F8F9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339" y="770710"/>
            <a:ext cx="11615056" cy="58151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/>
              <a:t>Ποσοτική, ανώνυμη, διαδικτυακά μέσω </a:t>
            </a:r>
            <a:r>
              <a:rPr lang="en-US" sz="2000" dirty="0"/>
              <a:t>Survey Monkey</a:t>
            </a:r>
            <a:r>
              <a:rPr lang="el-GR" sz="2000" dirty="0"/>
              <a:t>, 28/04 – 2</a:t>
            </a:r>
            <a:r>
              <a:rPr lang="en-US" sz="2000" dirty="0"/>
              <a:t>8</a:t>
            </a:r>
            <a:r>
              <a:rPr lang="el-GR" sz="2000" dirty="0"/>
              <a:t>/05 2025</a:t>
            </a:r>
            <a:r>
              <a:rPr lang="en-US" sz="2000" dirty="0"/>
              <a:t>, </a:t>
            </a:r>
            <a:r>
              <a:rPr lang="el-GR" sz="2000" dirty="0"/>
              <a:t> 86% Μέλη ΣΔΑΔΕ, 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75668250-262C-142F-8ADD-BE5C55A21B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9034" y="89674"/>
            <a:ext cx="1475360" cy="591363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FC6A2F57-EEDA-8643-AB3E-C13C722F74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337" y="1312606"/>
            <a:ext cx="4633361" cy="2655863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id="{79B75D93-281D-8DD9-952D-4C5C54C215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337" y="3968469"/>
            <a:ext cx="4633362" cy="2707061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5D89B25A-B275-C0F3-6EA0-9A59B7CE8B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00" y="1312607"/>
            <a:ext cx="6568755" cy="5362924"/>
          </a:xfrm>
          <a:prstGeom prst="rect">
            <a:avLst/>
          </a:prstGeom>
        </p:spPr>
      </p:pic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D07482B-9FFD-436C-DA9B-D47C67EAC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6F7-96D5-0743-A1D9-ECC2747F94AE}" type="slidenum">
              <a:rPr lang="en-GR" smtClean="0"/>
              <a:t>2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028975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26D3DAC-6B75-162A-A39A-D1F9F6B942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E1AB46-EAA4-708A-41C0-0A99F4882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740" y="1"/>
            <a:ext cx="11854259" cy="805542"/>
          </a:xfrm>
        </p:spPr>
        <p:txBody>
          <a:bodyPr/>
          <a:lstStyle/>
          <a:p>
            <a:r>
              <a:rPr lang="el-GR" b="1" dirty="0">
                <a:solidFill>
                  <a:srgbClr val="035BAA"/>
                </a:solidFill>
              </a:rPr>
              <a:t>1</a:t>
            </a:r>
            <a:r>
              <a:rPr lang="el-GR" b="1" baseline="30000" dirty="0">
                <a:solidFill>
                  <a:srgbClr val="035BAA"/>
                </a:solidFill>
              </a:rPr>
              <a:t>η</a:t>
            </a:r>
            <a:r>
              <a:rPr lang="el-GR" b="1" dirty="0">
                <a:solidFill>
                  <a:srgbClr val="035BAA"/>
                </a:solidFill>
              </a:rPr>
              <a:t> ενότητα - Εισαγωγικά                                          </a:t>
            </a:r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48A08484-68D1-7796-EC8F-275BB51DF6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9034" y="89674"/>
            <a:ext cx="1475360" cy="591363"/>
          </a:xfrm>
          <a:prstGeom prst="rect">
            <a:avLst/>
          </a:prstGeom>
        </p:spPr>
      </p:pic>
      <p:pic>
        <p:nvPicPr>
          <p:cNvPr id="3" name="Εικόνα 2">
            <a:extLst>
              <a:ext uri="{FF2B5EF4-FFF2-40B4-BE49-F238E27FC236}">
                <a16:creationId xmlns:a16="http://schemas.microsoft.com/office/drawing/2014/main" id="{2F9E7A17-3ABD-20FC-E0CC-B0FE249A3D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740" y="944316"/>
            <a:ext cx="11666654" cy="5750398"/>
          </a:xfrm>
          <a:prstGeom prst="rect">
            <a:avLst/>
          </a:prstGeom>
        </p:spPr>
      </p:pic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1EFBCB1-EDC7-C82D-1F2F-4D757ABD9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6F7-96D5-0743-A1D9-ECC2747F94AE}" type="slidenum">
              <a:rPr lang="en-GR" smtClean="0"/>
              <a:t>3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80100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0DA6E79-606C-C0A2-1681-57A0852505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C3D6015-C57B-914E-230C-139A74410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086" y="1"/>
            <a:ext cx="11917913" cy="805542"/>
          </a:xfrm>
        </p:spPr>
        <p:txBody>
          <a:bodyPr/>
          <a:lstStyle/>
          <a:p>
            <a:r>
              <a:rPr lang="el-GR" b="1" dirty="0">
                <a:solidFill>
                  <a:srgbClr val="035BAA"/>
                </a:solidFill>
              </a:rPr>
              <a:t>1</a:t>
            </a:r>
            <a:r>
              <a:rPr lang="el-GR" b="1" baseline="30000" dirty="0">
                <a:solidFill>
                  <a:srgbClr val="035BAA"/>
                </a:solidFill>
              </a:rPr>
              <a:t>η</a:t>
            </a:r>
            <a:r>
              <a:rPr lang="el-GR" b="1" dirty="0">
                <a:solidFill>
                  <a:srgbClr val="035BAA"/>
                </a:solidFill>
              </a:rPr>
              <a:t> ενότητα - Εισαγωγικά                                          </a:t>
            </a:r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3AE06B36-ED3C-262F-EEB3-6232ACFE2E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9034" y="89674"/>
            <a:ext cx="1475360" cy="591363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F2D1B5AE-22B1-9BA4-1BE4-BAE110FF75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086" y="849296"/>
            <a:ext cx="11730307" cy="5693018"/>
          </a:xfrm>
          <a:prstGeom prst="rect">
            <a:avLst/>
          </a:prstGeom>
        </p:spPr>
      </p:pic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D6F8DDD4-1A0E-6C6A-075B-6C39E7FB5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6F7-96D5-0743-A1D9-ECC2747F94AE}" type="slidenum">
              <a:rPr lang="en-GR" smtClean="0"/>
              <a:t>4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961102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0F64ADB-CB70-2CED-50BB-BFF925FB01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DF16BC-DC18-2244-5630-F7017E524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856" y="1"/>
            <a:ext cx="11795143" cy="805542"/>
          </a:xfrm>
        </p:spPr>
        <p:txBody>
          <a:bodyPr/>
          <a:lstStyle/>
          <a:p>
            <a:r>
              <a:rPr lang="el-GR" b="1" dirty="0">
                <a:solidFill>
                  <a:srgbClr val="035BAA"/>
                </a:solidFill>
              </a:rPr>
              <a:t>1</a:t>
            </a:r>
            <a:r>
              <a:rPr lang="el-GR" b="1" baseline="30000" dirty="0">
                <a:solidFill>
                  <a:srgbClr val="035BAA"/>
                </a:solidFill>
              </a:rPr>
              <a:t>η</a:t>
            </a:r>
            <a:r>
              <a:rPr lang="el-GR" b="1" dirty="0">
                <a:solidFill>
                  <a:srgbClr val="035BAA"/>
                </a:solidFill>
              </a:rPr>
              <a:t> ενότητα - Εισαγωγικά                                          </a:t>
            </a:r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2600A687-E2BA-1895-E9E1-7D42EA4FFD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29034" y="89674"/>
            <a:ext cx="1475360" cy="591363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2086B5D6-59DA-ED9F-3F6A-3F3996C83E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856" y="853011"/>
            <a:ext cx="11607538" cy="5798160"/>
          </a:xfrm>
          <a:prstGeom prst="rect">
            <a:avLst/>
          </a:prstGeom>
        </p:spPr>
      </p:pic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F38E8024-1559-C8BC-966B-E0E667C33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6F7-96D5-0743-A1D9-ECC2747F94AE}" type="slidenum">
              <a:rPr lang="en-GR" smtClean="0"/>
              <a:t>5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775510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547E941-2BA3-3DE2-56C0-7A74EC49AC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F23CE7F-11DE-E60A-9B83-083DDCC41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634" y="1"/>
            <a:ext cx="11807365" cy="805542"/>
          </a:xfrm>
        </p:spPr>
        <p:txBody>
          <a:bodyPr/>
          <a:lstStyle/>
          <a:p>
            <a:r>
              <a:rPr lang="el-GR" b="1" dirty="0">
                <a:solidFill>
                  <a:srgbClr val="035BAA"/>
                </a:solidFill>
              </a:rPr>
              <a:t>1</a:t>
            </a:r>
            <a:r>
              <a:rPr lang="el-GR" b="1" baseline="30000" dirty="0">
                <a:solidFill>
                  <a:srgbClr val="035BAA"/>
                </a:solidFill>
              </a:rPr>
              <a:t>η</a:t>
            </a:r>
            <a:r>
              <a:rPr lang="el-GR" b="1" dirty="0">
                <a:solidFill>
                  <a:srgbClr val="035BAA"/>
                </a:solidFill>
              </a:rPr>
              <a:t> ενότητα - Εισαγωγικά                                          </a:t>
            </a:r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70E01A3E-07C7-F24E-06ED-A005A7852A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9034" y="89674"/>
            <a:ext cx="1475360" cy="591363"/>
          </a:xfrm>
          <a:prstGeom prst="rect">
            <a:avLst/>
          </a:prstGeom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E161AA77-6F47-E37D-77B8-FFE4024E3A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857" y="770710"/>
            <a:ext cx="11397343" cy="5782489"/>
          </a:xfrm>
          <a:prstGeom prst="rect">
            <a:avLst/>
          </a:prstGeom>
        </p:spPr>
      </p:pic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AB96EB8C-B11B-42C5-FFB8-83A3993B0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6F7-96D5-0743-A1D9-ECC2747F94AE}" type="slidenum">
              <a:rPr lang="en-GR" smtClean="0"/>
              <a:t>6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566615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DDAD14F-F189-7302-8AED-45F12AED85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A1E3902-CAF8-E9F4-5E1E-1CE9DA6CE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606" y="1"/>
            <a:ext cx="12004394" cy="805542"/>
          </a:xfrm>
        </p:spPr>
        <p:txBody>
          <a:bodyPr/>
          <a:lstStyle/>
          <a:p>
            <a:r>
              <a:rPr lang="el-GR" b="1" dirty="0">
                <a:solidFill>
                  <a:srgbClr val="035BAA"/>
                </a:solidFill>
              </a:rPr>
              <a:t>2</a:t>
            </a:r>
            <a:r>
              <a:rPr lang="el-GR" b="1" baseline="30000" dirty="0">
                <a:solidFill>
                  <a:srgbClr val="035BAA"/>
                </a:solidFill>
              </a:rPr>
              <a:t>η</a:t>
            </a:r>
            <a:r>
              <a:rPr lang="el-GR" b="1" dirty="0">
                <a:solidFill>
                  <a:srgbClr val="035BAA"/>
                </a:solidFill>
              </a:rPr>
              <a:t> ενότητα - Μισθολογικά                                          </a:t>
            </a:r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62B6E6F3-27B1-DAFD-8812-99A9E58F5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29034" y="89674"/>
            <a:ext cx="1475360" cy="59136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78261CD-FA52-A2B6-9D30-F92854ED79F7}"/>
              </a:ext>
            </a:extLst>
          </p:cNvPr>
          <p:cNvSpPr txBox="1"/>
          <p:nvPr/>
        </p:nvSpPr>
        <p:spPr>
          <a:xfrm>
            <a:off x="381700" y="805543"/>
            <a:ext cx="114184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dirty="0"/>
              <a:t> </a:t>
            </a:r>
            <a:r>
              <a:rPr lang="el-GR" sz="2400" b="1" dirty="0"/>
              <a:t>Σε τι ποσοστό εκτιμάτε ότι παρουσιάζεται κατά μέσο όρο  το pay gap </a:t>
            </a:r>
          </a:p>
          <a:p>
            <a:pPr algn="ctr"/>
            <a:r>
              <a:rPr lang="el-GR" sz="2400" b="1" dirty="0"/>
              <a:t>στην επιχείρησή σας σήμερα ;  (διαφορά στο μικτό μηνιαίο μισθό)</a:t>
            </a:r>
          </a:p>
        </p:txBody>
      </p:sp>
      <p:pic>
        <p:nvPicPr>
          <p:cNvPr id="16" name="Εικόνα 15">
            <a:extLst>
              <a:ext uri="{FF2B5EF4-FFF2-40B4-BE49-F238E27FC236}">
                <a16:creationId xmlns:a16="http://schemas.microsoft.com/office/drawing/2014/main" id="{096AE5FC-BF14-8E6A-CA0D-34ECAFDF10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606" y="1761046"/>
            <a:ext cx="5385880" cy="4879240"/>
          </a:xfrm>
          <a:prstGeom prst="rect">
            <a:avLst/>
          </a:prstGeom>
        </p:spPr>
      </p:pic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E9E5C388-23ED-975B-7108-33F28C7424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55229" y="1761046"/>
            <a:ext cx="5549165" cy="4879240"/>
          </a:xfrm>
          <a:prstGeom prst="rect">
            <a:avLst/>
          </a:prstGeom>
        </p:spPr>
      </p:pic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94DC170D-3856-A9CD-EF7A-46FFD0ABD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6F7-96D5-0743-A1D9-ECC2747F94AE}" type="slidenum">
              <a:rPr lang="en-GR" smtClean="0"/>
              <a:t>7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753256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C53FFF6-AC95-90F6-D006-9DFF1853EE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8B89E53-F07C-FA45-5394-6715B631F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606" y="1"/>
            <a:ext cx="12004394" cy="805542"/>
          </a:xfrm>
        </p:spPr>
        <p:txBody>
          <a:bodyPr/>
          <a:lstStyle/>
          <a:p>
            <a:r>
              <a:rPr lang="el-GR" b="1" dirty="0">
                <a:solidFill>
                  <a:srgbClr val="035BAA"/>
                </a:solidFill>
              </a:rPr>
              <a:t>2</a:t>
            </a:r>
            <a:r>
              <a:rPr lang="el-GR" b="1" baseline="30000" dirty="0">
                <a:solidFill>
                  <a:srgbClr val="035BAA"/>
                </a:solidFill>
              </a:rPr>
              <a:t>η</a:t>
            </a:r>
            <a:r>
              <a:rPr lang="el-GR" b="1" dirty="0">
                <a:solidFill>
                  <a:srgbClr val="035BAA"/>
                </a:solidFill>
              </a:rPr>
              <a:t> ενότητα - Μισθολογικά                                          </a:t>
            </a:r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DC6E7EEB-1CA3-A2BB-1779-FEE54C828E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29034" y="89674"/>
            <a:ext cx="1475360" cy="591363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ECB21DEB-EDCE-7B21-706E-571D791822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701" y="1835243"/>
            <a:ext cx="5714299" cy="4663173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916DDC0E-5EAF-5790-D918-CF8EF7822C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33456" y="1835244"/>
            <a:ext cx="5570937" cy="466317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718D00B-4C52-A429-F088-F2C5D3764687}"/>
              </a:ext>
            </a:extLst>
          </p:cNvPr>
          <p:cNvSpPr txBox="1"/>
          <p:nvPr/>
        </p:nvSpPr>
        <p:spPr>
          <a:xfrm>
            <a:off x="381700" y="805543"/>
            <a:ext cx="114184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dirty="0"/>
              <a:t> </a:t>
            </a:r>
            <a:r>
              <a:rPr lang="el-GR" sz="2400" b="1" dirty="0"/>
              <a:t>Σε τι ποσοστό εκτιμάτε ότι παρουσιάζεται κατά μέσο όρο  το pay gap </a:t>
            </a:r>
          </a:p>
          <a:p>
            <a:pPr algn="ctr"/>
            <a:r>
              <a:rPr lang="el-GR" sz="2400" b="1" dirty="0"/>
              <a:t>στην επιχείρησή σας σήμερα ;  (διαφορά στο μικτό μηνιαίο μισθό)</a:t>
            </a:r>
          </a:p>
        </p:txBody>
      </p:sp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4DE3BC02-A312-EE8B-4560-158C77FBE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6F7-96D5-0743-A1D9-ECC2747F94AE}" type="slidenum">
              <a:rPr lang="en-GR" smtClean="0"/>
              <a:t>8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420532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95E21ED-24CF-0DF0-8C80-2656DF4285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832319D-4624-E3B2-F130-64C8F6AF4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08" y="1"/>
            <a:ext cx="11942491" cy="805542"/>
          </a:xfrm>
        </p:spPr>
        <p:txBody>
          <a:bodyPr/>
          <a:lstStyle/>
          <a:p>
            <a:r>
              <a:rPr lang="el-GR" b="1" dirty="0">
                <a:solidFill>
                  <a:srgbClr val="035BAA"/>
                </a:solidFill>
              </a:rPr>
              <a:t>1</a:t>
            </a:r>
            <a:r>
              <a:rPr lang="el-GR" b="1" baseline="30000" dirty="0">
                <a:solidFill>
                  <a:srgbClr val="035BAA"/>
                </a:solidFill>
              </a:rPr>
              <a:t>η</a:t>
            </a:r>
            <a:r>
              <a:rPr lang="el-GR" b="1" dirty="0">
                <a:solidFill>
                  <a:srgbClr val="035BAA"/>
                </a:solidFill>
              </a:rPr>
              <a:t> ενότητα - Εισαγωγικά                                          </a:t>
            </a:r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6D0F17FD-FBA7-97E5-BF23-CFDBA78A2D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9034" y="89674"/>
            <a:ext cx="1475360" cy="591363"/>
          </a:xfrm>
          <a:prstGeom prst="rect">
            <a:avLst/>
          </a:prstGeom>
        </p:spPr>
      </p:pic>
      <p:pic>
        <p:nvPicPr>
          <p:cNvPr id="3" name="Εικόνα 2">
            <a:extLst>
              <a:ext uri="{FF2B5EF4-FFF2-40B4-BE49-F238E27FC236}">
                <a16:creationId xmlns:a16="http://schemas.microsoft.com/office/drawing/2014/main" id="{EEABE15A-64ED-C0C3-3492-FF862E1A0A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457" y="925286"/>
            <a:ext cx="11506199" cy="5627914"/>
          </a:xfrm>
          <a:prstGeom prst="rect">
            <a:avLst/>
          </a:prstGeom>
        </p:spPr>
      </p:pic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63828829-2D2E-BD56-E903-19055905C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96F7-96D5-0743-A1D9-ECC2747F94AE}" type="slidenum">
              <a:rPr lang="en-GR" smtClean="0"/>
              <a:t>9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928614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2076</TotalTime>
  <Words>151</Words>
  <Application>Microsoft Office PowerPoint</Application>
  <PresentationFormat>Ευρεία οθόνη</PresentationFormat>
  <Paragraphs>39</Paragraphs>
  <Slides>16</Slides>
  <Notes>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20" baseType="lpstr">
      <vt:lpstr>Aptos</vt:lpstr>
      <vt:lpstr>Aptos Display</vt:lpstr>
      <vt:lpstr>Arial</vt:lpstr>
      <vt:lpstr>Office Theme</vt:lpstr>
      <vt:lpstr>Παρουσίαση του PowerPoint</vt:lpstr>
      <vt:lpstr>Ταυτότητα της έρευνας                                          </vt:lpstr>
      <vt:lpstr>1η ενότητα - Εισαγωγικά                                          </vt:lpstr>
      <vt:lpstr>1η ενότητα - Εισαγωγικά                                          </vt:lpstr>
      <vt:lpstr>1η ενότητα - Εισαγωγικά                                          </vt:lpstr>
      <vt:lpstr>1η ενότητα - Εισαγωγικά                                          </vt:lpstr>
      <vt:lpstr>2η ενότητα - Μισθολογικά                                          </vt:lpstr>
      <vt:lpstr>2η ενότητα - Μισθολογικά                                          </vt:lpstr>
      <vt:lpstr>1η ενότητα - Εισαγωγικά                                          </vt:lpstr>
      <vt:lpstr>2η ενότητα - Μισθολογικά                                          </vt:lpstr>
      <vt:lpstr>3η ενότητα – Αξιολογήσεις θέσεων εργασίας                                         </vt:lpstr>
      <vt:lpstr>4η ενότητα - Επικοινωνία                                          </vt:lpstr>
      <vt:lpstr>5η ενότητα – Γενικές ερωτήσεις                                          </vt:lpstr>
      <vt:lpstr>5η ενότητα – Γενικές ερωτήσεις                                          </vt:lpstr>
      <vt:lpstr>5η ενότητα – Γενικές ερωτήσεις                                          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Angela Dounas</dc:creator>
  <cp:lastModifiedBy>Yannis Sidiropoulos</cp:lastModifiedBy>
  <cp:revision>180</cp:revision>
  <dcterms:created xsi:type="dcterms:W3CDTF">2024-11-01T15:40:54Z</dcterms:created>
  <dcterms:modified xsi:type="dcterms:W3CDTF">2025-08-01T04:57:50Z</dcterms:modified>
</cp:coreProperties>
</file>