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3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4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5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60" r:id="rId4"/>
    <p:sldId id="286" r:id="rId5"/>
    <p:sldId id="287" r:id="rId6"/>
    <p:sldId id="261" r:id="rId7"/>
    <p:sldId id="273" r:id="rId8"/>
    <p:sldId id="274" r:id="rId9"/>
    <p:sldId id="275" r:id="rId10"/>
    <p:sldId id="277" r:id="rId11"/>
    <p:sldId id="278" r:id="rId12"/>
    <p:sldId id="279" r:id="rId13"/>
    <p:sldId id="281" r:id="rId14"/>
    <p:sldId id="285" r:id="rId15"/>
    <p:sldId id="290" r:id="rId16"/>
    <p:sldId id="283" r:id="rId17"/>
    <p:sldId id="295" r:id="rId18"/>
    <p:sldId id="296" r:id="rId19"/>
    <p:sldId id="297" r:id="rId20"/>
    <p:sldId id="298" r:id="rId21"/>
    <p:sldId id="262" r:id="rId22"/>
  </p:sldIdLst>
  <p:sldSz cx="12192000" cy="6858000"/>
  <p:notesSz cx="6858000" cy="9144000"/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1A7747-F107-44FC-8BEF-E83ABC226680}">
          <p14:sldIdLst>
            <p14:sldId id="256"/>
            <p14:sldId id="260"/>
            <p14:sldId id="286"/>
            <p14:sldId id="287"/>
            <p14:sldId id="261"/>
            <p14:sldId id="273"/>
            <p14:sldId id="274"/>
            <p14:sldId id="275"/>
            <p14:sldId id="277"/>
            <p14:sldId id="278"/>
            <p14:sldId id="279"/>
            <p14:sldId id="281"/>
            <p14:sldId id="285"/>
            <p14:sldId id="290"/>
            <p14:sldId id="283"/>
            <p14:sldId id="295"/>
            <p14:sldId id="296"/>
            <p14:sldId id="297"/>
            <p14:sldId id="298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2BF"/>
    <a:srgbClr val="33CCCC"/>
    <a:srgbClr val="00FFCC"/>
    <a:srgbClr val="BF1989"/>
    <a:srgbClr val="FF6600"/>
    <a:srgbClr val="FF9900"/>
    <a:srgbClr val="F0CA52"/>
    <a:srgbClr val="035BAA"/>
    <a:srgbClr val="53C8EC"/>
    <a:srgbClr val="FDB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25" autoAdjust="0"/>
    <p:restoredTop sz="77641" autoAdjust="0"/>
  </p:normalViewPr>
  <p:slideViewPr>
    <p:cSldViewPr snapToGrid="0">
      <p:cViewPr varScale="1">
        <p:scale>
          <a:sx n="86" d="100"/>
          <a:sy n="86" d="100"/>
        </p:scale>
        <p:origin x="762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60007" cy="600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matiou Sotiris" userId="89e632f1-a0ea-4495-9b15-90d4067753fb" providerId="ADAL" clId="{E9155256-1CB7-4DDE-B201-008843DB8DDF}"/>
    <pc:docChg chg="undo custSel modSld">
      <pc:chgData name="Stamatiou Sotiris" userId="89e632f1-a0ea-4495-9b15-90d4067753fb" providerId="ADAL" clId="{E9155256-1CB7-4DDE-B201-008843DB8DDF}" dt="2024-11-11T22:02:36.501" v="100" actId="313"/>
      <pc:docMkLst>
        <pc:docMk/>
      </pc:docMkLst>
      <pc:sldChg chg="modSp mod">
        <pc:chgData name="Stamatiou Sotiris" userId="89e632f1-a0ea-4495-9b15-90d4067753fb" providerId="ADAL" clId="{E9155256-1CB7-4DDE-B201-008843DB8DDF}" dt="2024-11-11T20:57:46.092" v="48" actId="14100"/>
        <pc:sldMkLst>
          <pc:docMk/>
          <pc:sldMk cId="3038574241" sldId="261"/>
        </pc:sldMkLst>
        <pc:spChg chg="mod">
          <ac:chgData name="Stamatiou Sotiris" userId="89e632f1-a0ea-4495-9b15-90d4067753fb" providerId="ADAL" clId="{E9155256-1CB7-4DDE-B201-008843DB8DDF}" dt="2024-11-11T20:47:38.458" v="2" actId="14100"/>
          <ac:spMkLst>
            <pc:docMk/>
            <pc:sldMk cId="3038574241" sldId="261"/>
            <ac:spMk id="21" creationId="{6B7547FE-5E70-AAA7-07AA-7144E0FA3334}"/>
          </ac:spMkLst>
        </pc:spChg>
        <pc:cxnChg chg="mod">
          <ac:chgData name="Stamatiou Sotiris" userId="89e632f1-a0ea-4495-9b15-90d4067753fb" providerId="ADAL" clId="{E9155256-1CB7-4DDE-B201-008843DB8DDF}" dt="2024-11-11T20:57:46.092" v="48" actId="14100"/>
          <ac:cxnSpMkLst>
            <pc:docMk/>
            <pc:sldMk cId="3038574241" sldId="261"/>
            <ac:cxnSpMk id="7" creationId="{763CE711-4264-4D8A-39F6-BE9130B49125}"/>
          </ac:cxnSpMkLst>
        </pc:cxnChg>
        <pc:cxnChg chg="mod">
          <ac:chgData name="Stamatiou Sotiris" userId="89e632f1-a0ea-4495-9b15-90d4067753fb" providerId="ADAL" clId="{E9155256-1CB7-4DDE-B201-008843DB8DDF}" dt="2024-11-11T20:57:38.963" v="47" actId="14100"/>
          <ac:cxnSpMkLst>
            <pc:docMk/>
            <pc:sldMk cId="3038574241" sldId="261"/>
            <ac:cxnSpMk id="8" creationId="{6D67F7A8-5B21-88E6-8682-A424A0D42E36}"/>
          </ac:cxnSpMkLst>
        </pc:cxnChg>
      </pc:sldChg>
      <pc:sldChg chg="modSp mod">
        <pc:chgData name="Stamatiou Sotiris" userId="89e632f1-a0ea-4495-9b15-90d4067753fb" providerId="ADAL" clId="{E9155256-1CB7-4DDE-B201-008843DB8DDF}" dt="2024-11-11T20:49:03.114" v="7" actId="14100"/>
        <pc:sldMkLst>
          <pc:docMk/>
          <pc:sldMk cId="1313206766" sldId="273"/>
        </pc:sldMkLst>
        <pc:spChg chg="mod">
          <ac:chgData name="Stamatiou Sotiris" userId="89e632f1-a0ea-4495-9b15-90d4067753fb" providerId="ADAL" clId="{E9155256-1CB7-4DDE-B201-008843DB8DDF}" dt="2024-11-11T20:49:03.114" v="7" actId="14100"/>
          <ac:spMkLst>
            <pc:docMk/>
            <pc:sldMk cId="1313206766" sldId="273"/>
            <ac:spMk id="7" creationId="{D170F876-6467-9542-9C4E-656805699736}"/>
          </ac:spMkLst>
        </pc:spChg>
      </pc:sldChg>
      <pc:sldChg chg="addSp modSp mod">
        <pc:chgData name="Stamatiou Sotiris" userId="89e632f1-a0ea-4495-9b15-90d4067753fb" providerId="ADAL" clId="{E9155256-1CB7-4DDE-B201-008843DB8DDF}" dt="2024-11-11T20:52:25.699" v="41" actId="1076"/>
        <pc:sldMkLst>
          <pc:docMk/>
          <pc:sldMk cId="800572164" sldId="274"/>
        </pc:sldMkLst>
        <pc:spChg chg="add mod">
          <ac:chgData name="Stamatiou Sotiris" userId="89e632f1-a0ea-4495-9b15-90d4067753fb" providerId="ADAL" clId="{E9155256-1CB7-4DDE-B201-008843DB8DDF}" dt="2024-11-11T20:52:25.699" v="41" actId="1076"/>
          <ac:spMkLst>
            <pc:docMk/>
            <pc:sldMk cId="800572164" sldId="274"/>
            <ac:spMk id="3" creationId="{BDB2DEEA-F514-D438-51BE-56594881B0A2}"/>
          </ac:spMkLst>
        </pc:spChg>
        <pc:spChg chg="mod">
          <ac:chgData name="Stamatiou Sotiris" userId="89e632f1-a0ea-4495-9b15-90d4067753fb" providerId="ADAL" clId="{E9155256-1CB7-4DDE-B201-008843DB8DDF}" dt="2024-11-11T20:49:37.220" v="13" actId="20577"/>
          <ac:spMkLst>
            <pc:docMk/>
            <pc:sldMk cId="800572164" sldId="274"/>
            <ac:spMk id="5" creationId="{FEE40F65-2CE8-45EE-6A12-AE15F05D8A21}"/>
          </ac:spMkLst>
        </pc:spChg>
        <pc:graphicFrameChg chg="mod">
          <ac:chgData name="Stamatiou Sotiris" userId="89e632f1-a0ea-4495-9b15-90d4067753fb" providerId="ADAL" clId="{E9155256-1CB7-4DDE-B201-008843DB8DDF}" dt="2024-11-11T20:51:41.768" v="37"/>
          <ac:graphicFrameMkLst>
            <pc:docMk/>
            <pc:sldMk cId="800572164" sldId="274"/>
            <ac:graphicFrameMk id="4" creationId="{5D903A73-702A-7693-EBF2-FD7FBE3509DE}"/>
          </ac:graphicFrameMkLst>
        </pc:graphicFrameChg>
      </pc:sldChg>
      <pc:sldChg chg="modSp mod">
        <pc:chgData name="Stamatiou Sotiris" userId="89e632f1-a0ea-4495-9b15-90d4067753fb" providerId="ADAL" clId="{E9155256-1CB7-4DDE-B201-008843DB8DDF}" dt="2024-11-11T20:56:31.064" v="46" actId="20577"/>
        <pc:sldMkLst>
          <pc:docMk/>
          <pc:sldMk cId="3542459048" sldId="275"/>
        </pc:sldMkLst>
        <pc:graphicFrameChg chg="mod modGraphic">
          <ac:chgData name="Stamatiou Sotiris" userId="89e632f1-a0ea-4495-9b15-90d4067753fb" providerId="ADAL" clId="{E9155256-1CB7-4DDE-B201-008843DB8DDF}" dt="2024-11-11T20:56:31.064" v="46" actId="20577"/>
          <ac:graphicFrameMkLst>
            <pc:docMk/>
            <pc:sldMk cId="3542459048" sldId="275"/>
            <ac:graphicFrameMk id="7" creationId="{86234368-F77E-663A-616F-EB4E9AC96F78}"/>
          </ac:graphicFrameMkLst>
        </pc:graphicFrameChg>
      </pc:sldChg>
      <pc:sldChg chg="modSp mod">
        <pc:chgData name="Stamatiou Sotiris" userId="89e632f1-a0ea-4495-9b15-90d4067753fb" providerId="ADAL" clId="{E9155256-1CB7-4DDE-B201-008843DB8DDF}" dt="2024-11-11T20:59:04.757" v="72" actId="14100"/>
        <pc:sldMkLst>
          <pc:docMk/>
          <pc:sldMk cId="2564915006" sldId="278"/>
        </pc:sldMkLst>
        <pc:spChg chg="mod">
          <ac:chgData name="Stamatiou Sotiris" userId="89e632f1-a0ea-4495-9b15-90d4067753fb" providerId="ADAL" clId="{E9155256-1CB7-4DDE-B201-008843DB8DDF}" dt="2024-11-11T20:58:35.429" v="66" actId="14100"/>
          <ac:spMkLst>
            <pc:docMk/>
            <pc:sldMk cId="2564915006" sldId="278"/>
            <ac:spMk id="12" creationId="{B4B4DB6F-0A9F-86D9-5A3C-ED9E2299A362}"/>
          </ac:spMkLst>
        </pc:spChg>
        <pc:spChg chg="mod">
          <ac:chgData name="Stamatiou Sotiris" userId="89e632f1-a0ea-4495-9b15-90d4067753fb" providerId="ADAL" clId="{E9155256-1CB7-4DDE-B201-008843DB8DDF}" dt="2024-11-11T20:59:04.757" v="72" actId="14100"/>
          <ac:spMkLst>
            <pc:docMk/>
            <pc:sldMk cId="2564915006" sldId="278"/>
            <ac:spMk id="13" creationId="{DE3F1FA6-F702-0DD2-6A65-67E129DE1818}"/>
          </ac:spMkLst>
        </pc:spChg>
      </pc:sldChg>
      <pc:sldChg chg="modSp mod">
        <pc:chgData name="Stamatiou Sotiris" userId="89e632f1-a0ea-4495-9b15-90d4067753fb" providerId="ADAL" clId="{E9155256-1CB7-4DDE-B201-008843DB8DDF}" dt="2024-11-11T20:59:53.991" v="74" actId="1076"/>
        <pc:sldMkLst>
          <pc:docMk/>
          <pc:sldMk cId="2938722762" sldId="279"/>
        </pc:sldMkLst>
        <pc:graphicFrameChg chg="mod">
          <ac:chgData name="Stamatiou Sotiris" userId="89e632f1-a0ea-4495-9b15-90d4067753fb" providerId="ADAL" clId="{E9155256-1CB7-4DDE-B201-008843DB8DDF}" dt="2024-11-11T20:59:53.991" v="74" actId="1076"/>
          <ac:graphicFrameMkLst>
            <pc:docMk/>
            <pc:sldMk cId="2938722762" sldId="279"/>
            <ac:graphicFrameMk id="3" creationId="{D6C0D6EA-0F22-A087-4DAB-7670FB30AF2C}"/>
          </ac:graphicFrameMkLst>
        </pc:graphicFrameChg>
      </pc:sldChg>
      <pc:sldChg chg="modSp mod">
        <pc:chgData name="Stamatiou Sotiris" userId="89e632f1-a0ea-4495-9b15-90d4067753fb" providerId="ADAL" clId="{E9155256-1CB7-4DDE-B201-008843DB8DDF}" dt="2024-11-11T21:45:16.535" v="78" actId="14100"/>
        <pc:sldMkLst>
          <pc:docMk/>
          <pc:sldMk cId="1939462100" sldId="284"/>
        </pc:sldMkLst>
        <pc:graphicFrameChg chg="mod">
          <ac:chgData name="Stamatiou Sotiris" userId="89e632f1-a0ea-4495-9b15-90d4067753fb" providerId="ADAL" clId="{E9155256-1CB7-4DDE-B201-008843DB8DDF}" dt="2024-11-11T21:45:16.535" v="78" actId="14100"/>
          <ac:graphicFrameMkLst>
            <pc:docMk/>
            <pc:sldMk cId="1939462100" sldId="284"/>
            <ac:graphicFrameMk id="5" creationId="{D3C821C3-5E7D-123D-4C75-E389827FAD8D}"/>
          </ac:graphicFrameMkLst>
        </pc:graphicFrameChg>
      </pc:sldChg>
      <pc:sldChg chg="modAnim">
        <pc:chgData name="Stamatiou Sotiris" userId="89e632f1-a0ea-4495-9b15-90d4067753fb" providerId="ADAL" clId="{E9155256-1CB7-4DDE-B201-008843DB8DDF}" dt="2024-11-11T21:45:43.921" v="79"/>
        <pc:sldMkLst>
          <pc:docMk/>
          <pc:sldMk cId="3107364331" sldId="285"/>
        </pc:sldMkLst>
      </pc:sldChg>
      <pc:sldChg chg="modSp mod">
        <pc:chgData name="Stamatiou Sotiris" userId="89e632f1-a0ea-4495-9b15-90d4067753fb" providerId="ADAL" clId="{E9155256-1CB7-4DDE-B201-008843DB8DDF}" dt="2024-11-11T20:45:18.509" v="1" actId="14100"/>
        <pc:sldMkLst>
          <pc:docMk/>
          <pc:sldMk cId="1514163990" sldId="286"/>
        </pc:sldMkLst>
        <pc:spChg chg="mod">
          <ac:chgData name="Stamatiou Sotiris" userId="89e632f1-a0ea-4495-9b15-90d4067753fb" providerId="ADAL" clId="{E9155256-1CB7-4DDE-B201-008843DB8DDF}" dt="2024-11-11T20:45:18.509" v="1" actId="14100"/>
          <ac:spMkLst>
            <pc:docMk/>
            <pc:sldMk cId="1514163990" sldId="286"/>
            <ac:spMk id="5" creationId="{BAA79ADD-CEA9-540B-2199-4A8AD3EC1430}"/>
          </ac:spMkLst>
        </pc:spChg>
      </pc:sldChg>
      <pc:sldChg chg="modSp mod">
        <pc:chgData name="Stamatiou Sotiris" userId="89e632f1-a0ea-4495-9b15-90d4067753fb" providerId="ADAL" clId="{E9155256-1CB7-4DDE-B201-008843DB8DDF}" dt="2024-11-11T21:44:33.759" v="76" actId="14100"/>
        <pc:sldMkLst>
          <pc:docMk/>
          <pc:sldMk cId="191354463" sldId="290"/>
        </pc:sldMkLst>
        <pc:graphicFrameChg chg="mod">
          <ac:chgData name="Stamatiou Sotiris" userId="89e632f1-a0ea-4495-9b15-90d4067753fb" providerId="ADAL" clId="{E9155256-1CB7-4DDE-B201-008843DB8DDF}" dt="2024-11-11T21:44:33.759" v="76" actId="14100"/>
          <ac:graphicFrameMkLst>
            <pc:docMk/>
            <pc:sldMk cId="191354463" sldId="290"/>
            <ac:graphicFrameMk id="5" creationId="{F99D4F38-95D5-4575-99D0-8465EDED590C}"/>
          </ac:graphicFrameMkLst>
        </pc:graphicFrameChg>
      </pc:sldChg>
      <pc:sldChg chg="modSp">
        <pc:chgData name="Stamatiou Sotiris" userId="89e632f1-a0ea-4495-9b15-90d4067753fb" providerId="ADAL" clId="{E9155256-1CB7-4DDE-B201-008843DB8DDF}" dt="2024-11-11T22:02:36.501" v="100" actId="313"/>
        <pc:sldMkLst>
          <pc:docMk/>
          <pc:sldMk cId="2760204695" sldId="291"/>
        </pc:sldMkLst>
        <pc:graphicFrameChg chg="mod">
          <ac:chgData name="Stamatiou Sotiris" userId="89e632f1-a0ea-4495-9b15-90d4067753fb" providerId="ADAL" clId="{E9155256-1CB7-4DDE-B201-008843DB8DDF}" dt="2024-11-11T22:02:36.501" v="100" actId="313"/>
          <ac:graphicFrameMkLst>
            <pc:docMk/>
            <pc:sldMk cId="2760204695" sldId="291"/>
            <ac:graphicFrameMk id="3" creationId="{2CFD1D2E-47AD-1A2D-18A2-4CAFB53BE81D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boehringer-my.sharepoint.com/personal/dimitrios_roumeliotis_boehringer-ingelheim_com/Documents/Personal/&#931;&#916;&#913;&#916;&#917;/Responses_&#949;&#960;&#949;&#958;&#949;&#961;&#947;&#945;&#963;&#956;&#941;&#957;&#959;%205.11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boehringer-my.sharepoint.com/personal/dimitrios_roumeliotis_boehringer-ingelheim_com/Documents/Personal/pies%20and%20charts%20for%20GPM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boehringer-my.sharepoint.com/personal/dimitrios_roumeliotis_boehringer-ingelheim_com/Documents/Personal/pies%20and%20charts%20for%20GPM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boehringer-my.sharepoint.com/personal/dimitrios_roumeliotis_boehringer-ingelheim_com/Documents/Personal/pies%20and%20charts%20for%20GPM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boehringer-my.sharepoint.com/personal/dimitrios_roumeliotis_boehringer-ingelheim_com/Documents/Personal/pies%20and%20charts%20for%20GPM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boehringer-my.sharepoint.com/personal/dimitrios_roumeliotis_boehringer-ingelheim_com/Documents/Personal/pies%20and%20charts%20for%20GPMA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boehringer-my.sharepoint.com/personal/dimitrios_roumeliotis_boehringer-ingelheim_com/Documents/Personal/pies%20and%20charts%20for%20GPMA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boehringer-my.sharepoint.com/personal/dimitrios_roumeliotis_boehringer-ingelheim_com/Documents/Personal/pies%20and%20charts%20for%20GPMA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boehringer-my.sharepoint.com/personal/dimitrios_roumeliotis_boehringer-ingelheim_com/Documents/Personal/&#931;&#916;&#913;&#916;&#917;/Responses_&#949;&#960;&#949;&#958;&#949;&#961;&#947;&#945;&#963;&#956;&#941;&#957;&#959;%205.11%20(1)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boehringer-my.sharepoint.com/personal/dimitrios_roumeliotis_boehringer-ingelheim_com/Documents/Personal/&#931;&#916;&#913;&#916;&#917;/Responses_&#949;&#960;&#949;&#958;&#949;&#961;&#947;&#945;&#963;&#956;&#941;&#957;&#959;%205.11%20(1)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boehringer-my.sharepoint.com/personal/dimitrios_roumeliotis_boehringer-ingelheim_com/Documents/Personal/pies%20and%20charts%20for%20GPM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boehringer-my.sharepoint.com/personal/dimitrios_roumeliotis_boehringer-ingelheim_com/Documents/Personal/&#931;&#916;&#913;&#916;&#917;/Responses_&#949;&#960;&#949;&#958;&#949;&#961;&#947;&#945;&#963;&#956;&#941;&#957;&#959;%205.11%20(1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Book1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boehringer-my.sharepoint.com/personal/dimitrios_roumeliotis_boehringer-ingelheim_com/Documents/Personal/&#931;&#916;&#913;&#916;&#917;/Responses_&#949;&#960;&#949;&#958;&#949;&#961;&#947;&#945;&#963;&#956;&#941;&#957;&#959;%205.11%20(1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457645935528515"/>
          <c:y val="2.5844516282045257E-2"/>
          <c:w val="0.67934624583876679"/>
          <c:h val="0.91092244388113963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'[Responses_επεξεργασμένο 5.11 (1).xlsx]Κλάδος δραστηριοποίησης'!$A$166:$A$185</c:f>
              <c:strCache>
                <c:ptCount val="20"/>
                <c:pt idx="0">
                  <c:v>Βιομηχανία</c:v>
                </c:pt>
                <c:pt idx="1">
                  <c:v>Υπηρεσιών</c:v>
                </c:pt>
                <c:pt idx="2">
                  <c:v>Λιανεμπόριο</c:v>
                </c:pt>
                <c:pt idx="3">
                  <c:v>Τεχνολογία/Πληροφορική</c:v>
                </c:pt>
                <c:pt idx="4">
                  <c:v>Τουρισμός</c:v>
                </c:pt>
                <c:pt idx="5">
                  <c:v>Ναυτιλία</c:v>
                </c:pt>
                <c:pt idx="6">
                  <c:v>Χονδρικό Εμπόριο</c:v>
                </c:pt>
                <c:pt idx="7">
                  <c:v>Μεταφορών</c:v>
                </c:pt>
                <c:pt idx="8">
                  <c:v>Λοιποί</c:v>
                </c:pt>
                <c:pt idx="9">
                  <c:v>Τραπεζικός</c:v>
                </c:pt>
                <c:pt idx="10">
                  <c:v>Κατασκευαστικός</c:v>
                </c:pt>
                <c:pt idx="11">
                  <c:v>Ενέργεια</c:v>
                </c:pt>
                <c:pt idx="12">
                  <c:v>Ιδιωτικής Ασφάλισης</c:v>
                </c:pt>
                <c:pt idx="13">
                  <c:v>Τρόφιμα</c:v>
                </c:pt>
                <c:pt idx="14">
                  <c:v>Φύλαξη (Security)</c:v>
                </c:pt>
                <c:pt idx="15">
                  <c:v>Φαρμακευτικός</c:v>
                </c:pt>
                <c:pt idx="16">
                  <c:v>Τηλεπικοινωνιών</c:v>
                </c:pt>
                <c:pt idx="17">
                  <c:v>Πετρελαιοειδων</c:v>
                </c:pt>
                <c:pt idx="18">
                  <c:v>Συμβουλευτική</c:v>
                </c:pt>
                <c:pt idx="19">
                  <c:v>Υγείας</c:v>
                </c:pt>
              </c:strCache>
            </c:strRef>
          </c:cat>
          <c:val>
            <c:numRef>
              <c:f>'[Responses_επεξεργασμένο 5.11 (1).xlsx]Κλάδος δραστηριοποίησης'!$B$166:$B$185</c:f>
              <c:numCache>
                <c:formatCode>0%</c:formatCode>
                <c:ptCount val="20"/>
                <c:pt idx="0">
                  <c:v>0.25949367088607594</c:v>
                </c:pt>
                <c:pt idx="1">
                  <c:v>0.18354430379746836</c:v>
                </c:pt>
                <c:pt idx="2">
                  <c:v>9.49367088607595E-2</c:v>
                </c:pt>
                <c:pt idx="3">
                  <c:v>6.9620253164556958E-2</c:v>
                </c:pt>
                <c:pt idx="4">
                  <c:v>6.3291139240506333E-2</c:v>
                </c:pt>
                <c:pt idx="5">
                  <c:v>3.7974683544303799E-2</c:v>
                </c:pt>
                <c:pt idx="6">
                  <c:v>3.7974683544303799E-2</c:v>
                </c:pt>
                <c:pt idx="7">
                  <c:v>3.7974683544303799E-2</c:v>
                </c:pt>
                <c:pt idx="8">
                  <c:v>3.7974683544303799E-2</c:v>
                </c:pt>
                <c:pt idx="9">
                  <c:v>3.1645569620253167E-2</c:v>
                </c:pt>
                <c:pt idx="10">
                  <c:v>3.1645569620253167E-2</c:v>
                </c:pt>
                <c:pt idx="11">
                  <c:v>2.5316455696202531E-2</c:v>
                </c:pt>
                <c:pt idx="12">
                  <c:v>1.8987341772151899E-2</c:v>
                </c:pt>
                <c:pt idx="13">
                  <c:v>1.2658227848101266E-2</c:v>
                </c:pt>
                <c:pt idx="14">
                  <c:v>1.2658227848101266E-2</c:v>
                </c:pt>
                <c:pt idx="15">
                  <c:v>1.2658227848101266E-2</c:v>
                </c:pt>
                <c:pt idx="16">
                  <c:v>1.2658227848101266E-2</c:v>
                </c:pt>
                <c:pt idx="17">
                  <c:v>6.3291139240506328E-3</c:v>
                </c:pt>
                <c:pt idx="18">
                  <c:v>6.3291139240506328E-3</c:v>
                </c:pt>
                <c:pt idx="19">
                  <c:v>6.3291139240506328E-3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0C-4EF2-9D0F-A1BEB2A92EB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17585295"/>
        <c:axId val="626045519"/>
      </c:barChart>
      <c:catAx>
        <c:axId val="4175852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l-GR"/>
          </a:p>
        </c:txPr>
        <c:crossAx val="626045519"/>
        <c:crosses val="autoZero"/>
        <c:auto val="1"/>
        <c:lblAlgn val="ctr"/>
        <c:lblOffset val="100"/>
        <c:noMultiLvlLbl val="0"/>
      </c:catAx>
      <c:valAx>
        <c:axId val="62604551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175852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l-G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l-GR" b="0" dirty="0">
                <a:latin typeface="Verdana" panose="020B0604030504040204" pitchFamily="34" charset="0"/>
                <a:ea typeface="Verdana" panose="020B0604030504040204" pitchFamily="34" charset="0"/>
              </a:rPr>
              <a:t>Απαιτείται</a:t>
            </a:r>
            <a:r>
              <a:rPr lang="el-GR" b="0" baseline="0" dirty="0">
                <a:latin typeface="Verdana" panose="020B0604030504040204" pitchFamily="34" charset="0"/>
                <a:ea typeface="Verdana" panose="020B0604030504040204" pitchFamily="34" charset="0"/>
              </a:rPr>
              <a:t> χρόνος προετοιμασίας για την έναρξη της εργασίας και την αποχώρηση του προσωπικού του Οργανισμού σας από την εργασία;</a:t>
            </a:r>
            <a:endParaRPr lang="en-US" b="0" dirty="0"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layout>
        <c:manualLayout>
          <c:xMode val="edge"/>
          <c:yMode val="edge"/>
          <c:x val="0.11146729522687095"/>
          <c:y val="3.97219463753723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l-G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14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DC8-4457-AD17-5824B2BB3EB7}"/>
              </c:ext>
            </c:extLst>
          </c:dPt>
          <c:dPt>
            <c:idx val="1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DC8-4457-AD17-5824B2BB3E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'[pies and charts for GPMA.xlsx]Sheet1'!$C$63:$C$64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'[pies and charts for GPMA.xlsx]Sheet1'!$D$63:$D$64</c:f>
              <c:numCache>
                <c:formatCode>0%</c:formatCode>
                <c:ptCount val="2"/>
                <c:pt idx="0">
                  <c:v>0.16400000000000001</c:v>
                </c:pt>
                <c:pt idx="1">
                  <c:v>0.83599999999999997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C8-4457-AD17-5824B2BB3EB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9511588870501086E-2"/>
          <c:y val="0.49458484475273867"/>
          <c:w val="0.10364444603643087"/>
          <c:h val="0.148986959055351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l-GR" b="0">
                <a:latin typeface="Verdana" panose="020B0604030504040204" pitchFamily="34" charset="0"/>
                <a:ea typeface="Verdana" panose="020B0604030504040204" pitchFamily="34" charset="0"/>
              </a:rPr>
              <a:t>Αν ναι, πόσος χρόνος είναι αυτός;</a:t>
            </a:r>
            <a:endParaRPr lang="en-US" b="0"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l-G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2A8-41FE-91D2-6CDE3D46679A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2A8-41FE-91D2-6CDE3D4667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'[pies and charts for GPMA.xlsx]Sheet1'!$C$82:$C$83</c:f>
              <c:strCache>
                <c:ptCount val="2"/>
                <c:pt idx="0">
                  <c:v>15 λεπτά κατά την έναρξη ή/και λήξη της εργασίας</c:v>
                </c:pt>
                <c:pt idx="1">
                  <c:v>30 λεπτά κατά την έναρξη ή/και λήξη της εργασίας</c:v>
                </c:pt>
              </c:strCache>
            </c:strRef>
          </c:cat>
          <c:val>
            <c:numRef>
              <c:f>'[pies and charts for GPMA.xlsx]Sheet1'!$D$82:$D$83</c:f>
              <c:numCache>
                <c:formatCode>0%</c:formatCode>
                <c:ptCount val="2"/>
                <c:pt idx="0">
                  <c:v>0.627</c:v>
                </c:pt>
                <c:pt idx="1">
                  <c:v>0.373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A8-41FE-91D2-6CDE3D46679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634164479440069"/>
          <c:y val="0.34434237386993294"/>
          <c:w val="0.35699168853893265"/>
          <c:h val="0.434138961796442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l-GR" sz="1600" b="0" dirty="0">
                <a:latin typeface="Verdana" panose="020B0604030504040204" pitchFamily="34" charset="0"/>
                <a:ea typeface="Verdana" panose="020B0604030504040204" pitchFamily="34" charset="0"/>
              </a:rPr>
              <a:t>Συμψηφίζετε ως εργοδότες τα λεπτά της υπερεργασίας στις υπέρτερες των </a:t>
            </a:r>
            <a:r>
              <a:rPr lang="el-GR" sz="1600" b="0" dirty="0" err="1">
                <a:latin typeface="Verdana" panose="020B0604030504040204" pitchFamily="34" charset="0"/>
                <a:ea typeface="Verdana" panose="020B0604030504040204" pitchFamily="34" charset="0"/>
              </a:rPr>
              <a:t>νομίμων</a:t>
            </a:r>
            <a:r>
              <a:rPr lang="el-GR" sz="1600" b="0" dirty="0">
                <a:latin typeface="Verdana" panose="020B0604030504040204" pitchFamily="34" charset="0"/>
                <a:ea typeface="Verdana" panose="020B0604030504040204" pitchFamily="34" charset="0"/>
              </a:rPr>
              <a:t> αποδοχές του προσωπικού σας;</a:t>
            </a:r>
            <a:endParaRPr lang="en-US" sz="1600" b="0" dirty="0"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5C1-43FC-BD51-DBA32D8A3B51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5C1-43FC-BD51-DBA32D8A3B51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'[pies and charts for GPMA.xlsx]Sheet1'!$C$98:$C$99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'[pies and charts for GPMA.xlsx]Sheet1'!$D$98:$D$99</c:f>
              <c:numCache>
                <c:formatCode>0%</c:formatCode>
                <c:ptCount val="2"/>
                <c:pt idx="0">
                  <c:v>0.42599999999999999</c:v>
                </c:pt>
                <c:pt idx="1">
                  <c:v>0.57399999999999995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C1-43FC-BD51-DBA32D8A3B5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l-GR" b="0">
                <a:latin typeface="Verdana" panose="020B0604030504040204" pitchFamily="34" charset="0"/>
                <a:ea typeface="Verdana" panose="020B0604030504040204" pitchFamily="34" charset="0"/>
              </a:rPr>
              <a:t>Εάν απαντήσατε όχι στην παραπάνω ερώτηση, παρακαλούμε προσδιορίστε τους λόγους:</a:t>
            </a:r>
            <a:endParaRPr lang="en-US" b="0"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0.47713829859190793"/>
          <c:y val="0.17125958378970429"/>
          <c:w val="0.48490822932125904"/>
          <c:h val="0.735867392260523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'[pies and charts for GPMA.xlsx]Sheet1'!$C$118:$C$121</c:f>
              <c:strCache>
                <c:ptCount val="4"/>
                <c:pt idx="0">
                  <c:v>Δεν επιθυμούμε να συμψηφίζουμε την υπερεργασία του προσωπικού</c:v>
                </c:pt>
                <c:pt idx="1">
                  <c:v>Δεν έxουμε σχετική συμφωνία και δεν μπορούμε να συμφωνήσουμε τώρα κάτι τέτοιο με το προσωπικό</c:v>
                </c:pt>
                <c:pt idx="2">
                  <c:v>Έχουμε ρήτρα στη σύμβαση εργασίας, αλλά δεν την έχουμε ενεργοποιήσει ποτέ</c:v>
                </c:pt>
                <c:pt idx="3">
                  <c:v>Πληρώνουμε με τις νόμιμες αποδοχές και δεν υπάρχει περιθώριο συμψηφισμού, ούτως ή άλλως</c:v>
                </c:pt>
              </c:strCache>
            </c:strRef>
          </c:cat>
          <c:val>
            <c:numRef>
              <c:f>'[pies and charts for GPMA.xlsx]Sheet1'!$D$118:$D$121</c:f>
              <c:numCache>
                <c:formatCode>0%</c:formatCode>
                <c:ptCount val="4"/>
                <c:pt idx="0">
                  <c:v>0.52900000000000003</c:v>
                </c:pt>
                <c:pt idx="1">
                  <c:v>0.26500000000000001</c:v>
                </c:pt>
                <c:pt idx="2">
                  <c:v>0.17599999999999999</c:v>
                </c:pt>
                <c:pt idx="3">
                  <c:v>0.17599999999999999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9E-4D1C-AB9E-A4535F97C78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29417912"/>
        <c:axId val="829418992"/>
      </c:barChart>
      <c:catAx>
        <c:axId val="829417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l-GR"/>
          </a:p>
        </c:txPr>
        <c:crossAx val="829418992"/>
        <c:crosses val="autoZero"/>
        <c:auto val="1"/>
        <c:lblAlgn val="ctr"/>
        <c:lblOffset val="100"/>
        <c:noMultiLvlLbl val="0"/>
      </c:catAx>
      <c:valAx>
        <c:axId val="8294189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829417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l-GR">
                <a:latin typeface="Verdana" panose="020B0604030504040204" pitchFamily="34" charset="0"/>
                <a:ea typeface="Verdana" panose="020B0604030504040204" pitchFamily="34" charset="0"/>
              </a:rPr>
              <a:t>Εφαρμόζετε ευέλικτο ωράριο άφιξης στα γραφεία;</a:t>
            </a:r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37%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DC-4C61-A811-715310560C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'[pies and charts for GPMA.xlsx]Sheet1'!$C$144:$C$148</c:f>
              <c:strCache>
                <c:ptCount val="5"/>
                <c:pt idx="0">
                  <c:v>Όχι, δεν εφαρμόζουμε</c:v>
                </c:pt>
                <c:pt idx="1">
                  <c:v>Ναι, 90 λεπτά</c:v>
                </c:pt>
                <c:pt idx="2">
                  <c:v>Ναι, 60 λεπτά</c:v>
                </c:pt>
                <c:pt idx="3">
                  <c:v>Ναι, 30 λεπτά</c:v>
                </c:pt>
                <c:pt idx="4">
                  <c:v>Ναι, 120 λεπτά</c:v>
                </c:pt>
              </c:strCache>
            </c:strRef>
          </c:cat>
          <c:val>
            <c:numRef>
              <c:f>'[pies and charts for GPMA.xlsx]Sheet1'!$D$144:$D$148</c:f>
              <c:numCache>
                <c:formatCode>0%</c:formatCode>
                <c:ptCount val="5"/>
                <c:pt idx="0">
                  <c:v>0.19700000000000001</c:v>
                </c:pt>
                <c:pt idx="1">
                  <c:v>0.02</c:v>
                </c:pt>
                <c:pt idx="2">
                  <c:v>0.19700000000000001</c:v>
                </c:pt>
                <c:pt idx="3">
                  <c:v>0.21299999999999999</c:v>
                </c:pt>
                <c:pt idx="4">
                  <c:v>0.377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29-42DC-9889-D213161C3E0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04343256"/>
        <c:axId val="904336776"/>
      </c:barChart>
      <c:catAx>
        <c:axId val="904343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l-GR"/>
          </a:p>
        </c:txPr>
        <c:crossAx val="904336776"/>
        <c:crosses val="autoZero"/>
        <c:auto val="1"/>
        <c:lblAlgn val="ctr"/>
        <c:lblOffset val="100"/>
        <c:noMultiLvlLbl val="0"/>
      </c:catAx>
      <c:valAx>
        <c:axId val="904336776"/>
        <c:scaling>
          <c:orientation val="minMax"/>
          <c:max val="0.5"/>
        </c:scaling>
        <c:delete val="1"/>
        <c:axPos val="b"/>
        <c:numFmt formatCode="0%" sourceLinked="1"/>
        <c:majorTickMark val="none"/>
        <c:minorTickMark val="none"/>
        <c:tickLblPos val="nextTo"/>
        <c:crossAx val="90434325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l-GR">
                <a:latin typeface="Verdana" panose="020B0604030504040204" pitchFamily="34" charset="0"/>
                <a:ea typeface="Verdana" panose="020B0604030504040204" pitchFamily="34" charset="0"/>
              </a:rPr>
              <a:t>Η εταιρεία σας απασχολεί προσωπικό με: </a:t>
            </a:r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8A0-4D04-9801-CD826BB08F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'[pies and charts for GPMA.xlsx]Sheet1'!$C$160:$C$161</c:f>
              <c:strCache>
                <c:ptCount val="2"/>
                <c:pt idx="0">
                  <c:v>5θήμερη απασχόληση</c:v>
                </c:pt>
                <c:pt idx="1">
                  <c:v>6ήμερη απασχόληση</c:v>
                </c:pt>
              </c:strCache>
            </c:strRef>
          </c:cat>
          <c:val>
            <c:numRef>
              <c:f>'[pies and charts for GPMA.xlsx]Sheet1'!$D$160:$D$161</c:f>
              <c:numCache>
                <c:formatCode>0%</c:formatCode>
                <c:ptCount val="2"/>
                <c:pt idx="0">
                  <c:v>0.97499999999999998</c:v>
                </c:pt>
                <c:pt idx="1">
                  <c:v>0.13900000000000001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F1-4511-A9EF-3D932FDB72B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04344336"/>
        <c:axId val="904339296"/>
      </c:barChart>
      <c:catAx>
        <c:axId val="904344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l-GR"/>
          </a:p>
        </c:txPr>
        <c:crossAx val="904339296"/>
        <c:crosses val="autoZero"/>
        <c:auto val="1"/>
        <c:lblAlgn val="ctr"/>
        <c:lblOffset val="100"/>
        <c:noMultiLvlLbl val="0"/>
      </c:catAx>
      <c:valAx>
        <c:axId val="904339296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90434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l-GR" sz="1200" b="0" dirty="0">
                <a:latin typeface="Verdana" panose="020B0604030504040204" pitchFamily="34" charset="0"/>
                <a:ea typeface="Verdana" panose="020B0604030504040204" pitchFamily="34" charset="0"/>
              </a:rPr>
              <a:t>Εάν απαντήσατε "</a:t>
            </a:r>
            <a:r>
              <a:rPr lang="el-GR" sz="1200" b="0" dirty="0" smtClean="0">
                <a:latin typeface="Verdana" panose="020B0604030504040204" pitchFamily="34" charset="0"/>
                <a:ea typeface="Verdana" panose="020B0604030504040204" pitchFamily="34" charset="0"/>
              </a:rPr>
              <a:t>5μερη </a:t>
            </a:r>
            <a:r>
              <a:rPr lang="el-GR" sz="1200" b="0" dirty="0">
                <a:latin typeface="Verdana" panose="020B0604030504040204" pitchFamily="34" charset="0"/>
                <a:ea typeface="Verdana" panose="020B0604030504040204" pitchFamily="34" charset="0"/>
              </a:rPr>
              <a:t>απασχόληση" στην παραπάνω ερώτηση, έχετε ανάγκη να απασχολήσετε προσωπικό την 6η ημέρα της εβδομάδος (διευκρινίζουμε ότι δεν αναφερόμαστε σε ημέρα Κυριακή);</a:t>
            </a:r>
            <a:endParaRPr lang="en-US" sz="1200" b="0" dirty="0"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layout>
        <c:manualLayout>
          <c:xMode val="edge"/>
          <c:yMode val="edge"/>
          <c:x val="0.1548415522057667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pie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0DE-4B30-913B-7618C0E66406}"/>
              </c:ext>
            </c:extLst>
          </c:dPt>
          <c:dPt>
            <c:idx val="1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0DE-4B30-913B-7618C0E6640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BF095AA-73DD-44D3-A7CE-0133EC73C8D1}" type="CATEGORYNAME">
                      <a:rPr lang="el-GR" smtClean="0"/>
                      <a:pPr/>
                      <a:t>[CATEGORY NAME]</a:t>
                    </a:fld>
                    <a:r>
                      <a:rPr lang="el-GR" baseline="0"/>
                      <a:t> </a:t>
                    </a:r>
                    <a:fld id="{1C7AE53D-8629-4345-89B0-2D846A3D4025}" type="VALUE">
                      <a:rPr lang="el-GR" baseline="0" smtClean="0"/>
                      <a:pPr/>
                      <a:t>[VALUE]</a:t>
                    </a:fld>
                    <a:endParaRPr lang="el-GR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0DE-4B30-913B-7618C0E6640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2369571-282B-4362-ADA5-9B7D0808A2EC}" type="CATEGORYNAME">
                      <a:rPr lang="el-GR" smtClean="0"/>
                      <a:pPr/>
                      <a:t>[CATEGORY NAME]</a:t>
                    </a:fld>
                    <a:r>
                      <a:rPr lang="el-GR" baseline="0"/>
                      <a:t> </a:t>
                    </a:r>
                    <a:fld id="{BEC091BA-1199-45CD-B173-44CB01868B1E}" type="VALUE">
                      <a:rPr lang="el-GR" baseline="0"/>
                      <a:pPr/>
                      <a:t>[VALUE]</a:t>
                    </a:fld>
                    <a:endParaRPr lang="el-GR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0DE-4B30-913B-7618C0E664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'[pies and charts for GPMA.xlsx]Sheet1'!$C$175:$C$176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'[pies and charts for GPMA.xlsx]Sheet1'!$D$175:$D$176</c:f>
              <c:numCache>
                <c:formatCode>0%</c:formatCode>
                <c:ptCount val="2"/>
                <c:pt idx="0">
                  <c:v>0.48599999999999999</c:v>
                </c:pt>
                <c:pt idx="1">
                  <c:v>0.51400000000000001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DE-4B30-913B-7618C0E6640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3363830436108581"/>
          <c:y val="0.18471337579617833"/>
          <c:w val="0.33814046917511342"/>
          <c:h val="0.7339702760084925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'[Responses_επεξεργασμένο 5.11 (1).xlsx]Σε ποια σημεία θα προτείνατε να'!$D$5:$D$11</c:f>
              <c:strCache>
                <c:ptCount val="7"/>
                <c:pt idx="0">
                  <c:v>Όταν προκύπτει ότι ο/η μισθωτός έχει πληρωθεί για το σύνολο της απασχόλησής του/της, να μην επιβάλλεται κανένα διοικητικό πρόστιμο για τυπικές/διαδικαστικές παραβάσεις (π.χ. μη εμπρόθεσμη δήλωση της τροποποίησης της δήλωσης της τηλεργασίας, κλπ.)</c:v>
                </c:pt>
                <c:pt idx="1">
                  <c:v>Δυνατότητα για χρόνο προετοιμασίας (π.χ. 15 λεπτά), κατά την προσέλευση ή/και την αναχώρηση σε σύγκριση με το δηλωθέν ωράριο</c:v>
                </c:pt>
                <c:pt idx="2">
                  <c:v>Μη επιβολή προστίμων για λάθη παραλείψεων &lt;5% των εργαζομένων</c:v>
                </c:pt>
                <c:pt idx="3">
                  <c:v>Αύξηση των επιτρεπόμενων παραλείψεων/σφαλμάτων ανά εργαζόμενο/η σε τουλάχιστον 5 μηνιαία</c:v>
                </c:pt>
                <c:pt idx="4">
                  <c:v>Οι εργοδότες να υποβάλλουν μόνο τις τροποποιητικές που αφορούν σε λάθη και παραλείψεις/τροποποιήσεις της απασχόλησης</c:v>
                </c:pt>
                <c:pt idx="5">
                  <c:v>Όλες οι επιχειρήσεις να πάνε αυτομάτως στο απολογιστικό σύστημα, χωρίς να απαιτείται δήλωση ανά μήνα. Μόνο σε όσες επιχειρήσεις θέλουν να έχουν προαναγγελτικό σύστημα να τους δίνεται η δυνατότητα να το δηλώνουν ανά τακτικά διαστήματα</c:v>
                </c:pt>
                <c:pt idx="6">
                  <c:v>Επαναπροσδιορισμός του ύψους των προστίμων από την Επιθεώρηση Εργασίας με γνώμονα το κόστος αμοιβών (άμεσων και έμμεσων) ανά εργαζόμενο/η</c:v>
                </c:pt>
              </c:strCache>
            </c:strRef>
          </c:cat>
          <c:val>
            <c:numRef>
              <c:f>'[Responses_επεξεργασμένο 5.11 (1).xlsx]Σε ποια σημεία θα προτείνατε να'!$E$5:$E$11</c:f>
              <c:numCache>
                <c:formatCode>0%</c:formatCode>
                <c:ptCount val="7"/>
                <c:pt idx="0">
                  <c:v>0.85161290322580641</c:v>
                </c:pt>
                <c:pt idx="1">
                  <c:v>0.84516129032258069</c:v>
                </c:pt>
                <c:pt idx="2">
                  <c:v>0.80645161290322576</c:v>
                </c:pt>
                <c:pt idx="3">
                  <c:v>0.72258064516129028</c:v>
                </c:pt>
                <c:pt idx="4">
                  <c:v>0.53548387096774197</c:v>
                </c:pt>
                <c:pt idx="5">
                  <c:v>0.50967741935483868</c:v>
                </c:pt>
                <c:pt idx="6">
                  <c:v>0.49677419354838709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75-4C3B-9F0F-52EB9DD137F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158407183"/>
        <c:axId val="565640223"/>
      </c:barChart>
      <c:catAx>
        <c:axId val="11584071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l-GR"/>
          </a:p>
        </c:txPr>
        <c:crossAx val="565640223"/>
        <c:crosses val="autoZero"/>
        <c:auto val="1"/>
        <c:lblAlgn val="ctr"/>
        <c:lblOffset val="100"/>
        <c:noMultiLvlLbl val="0"/>
      </c:catAx>
      <c:valAx>
        <c:axId val="565640223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58407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l-GR" b="0"/>
              <a:t>Παρακαλούμε επιλέξτε τις προτάσεις με τις οποίες συμφωνείτε σχετικά με την απλοποίηση των υποχρεώσεων των εργοδοτών βάσει του Εργάνη ΙΙ</a:t>
            </a:r>
            <a:endParaRPr lang="en-US" b="0"/>
          </a:p>
        </c:rich>
      </c:tx>
      <c:layout>
        <c:manualLayout>
          <c:xMode val="edge"/>
          <c:yMode val="edge"/>
          <c:x val="1.8656931276447589E-2"/>
          <c:y val="4.49559113483587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'[Responses_επεξεργασμένο 5.11 (1).xlsx]προτάσεις με τις οποίες συμφωνε'!$B$4:$B$6</c:f>
              <c:strCache>
                <c:ptCount val="3"/>
                <c:pt idx="0">
                  <c:v>Κατάργηση της υποχρέωσης ανάρτησης αυτούσιας της σύμβασης εργασίας στο ΠΣ Εργάνη</c:v>
                </c:pt>
                <c:pt idx="1">
                  <c:v>Κατάργηση των «βασικών όρων εργασίας» και διατήρηση μόνο των ουσιωδών όρων εργασίας, όπως προβλέπονται στην Οδηγία της ΕΕ που ενσωμάτωσε ο Ν. 5053/2023</c:v>
                </c:pt>
                <c:pt idx="2">
                  <c:v>Κατάργηση της υποχρέωσης της προηγούμενης πρωτότυπης (ή ισοδύναμης) υπογραφής κάθε τροποποίησης βασικού όρου εργασίας πριν από την πραγματοποίηση αυτής και ανάρτησή της στο ΠΣ Εργάνη</c:v>
                </c:pt>
              </c:strCache>
            </c:strRef>
          </c:cat>
          <c:val>
            <c:numRef>
              <c:f>'[Responses_επεξεργασμένο 5.11 (1).xlsx]προτάσεις με τις οποίες συμφωνε'!$C$4:$C$6</c:f>
              <c:numCache>
                <c:formatCode>0%</c:formatCode>
                <c:ptCount val="3"/>
                <c:pt idx="0">
                  <c:v>0.75939849624060152</c:v>
                </c:pt>
                <c:pt idx="1">
                  <c:v>0.6992481203007519</c:v>
                </c:pt>
                <c:pt idx="2">
                  <c:v>0.66165413533834583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B8-4FDC-86EC-DCD1FA096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33768696"/>
        <c:axId val="779160240"/>
      </c:barChart>
      <c:catAx>
        <c:axId val="933768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l-GR"/>
          </a:p>
        </c:txPr>
        <c:crossAx val="779160240"/>
        <c:crosses val="autoZero"/>
        <c:auto val="1"/>
        <c:lblAlgn val="ctr"/>
        <c:lblOffset val="100"/>
        <c:noMultiLvlLbl val="0"/>
      </c:catAx>
      <c:valAx>
        <c:axId val="77916024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933768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</a:defRPr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Πόσα άτομα απασχολείτε στον Οργανισμό σας;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156082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9F-49AF-842F-CB717BA5FC40}"/>
              </c:ext>
            </c:extLst>
          </c:dPt>
          <c:dPt>
            <c:idx val="1"/>
            <c:bubble3D val="0"/>
            <c:spPr>
              <a:solidFill>
                <a:srgbClr val="156082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19F-49AF-842F-CB717BA5FC40}"/>
              </c:ext>
            </c:extLst>
          </c:dPt>
          <c:dPt>
            <c:idx val="2"/>
            <c:bubble3D val="0"/>
            <c:spPr>
              <a:solidFill>
                <a:srgbClr val="0E2841">
                  <a:lumMod val="75000"/>
                  <a:lumOff val="2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19F-49AF-842F-CB717BA5FC40}"/>
              </c:ext>
            </c:extLst>
          </c:dPt>
          <c:dPt>
            <c:idx val="3"/>
            <c:bubble3D val="0"/>
            <c:spPr>
              <a:solidFill>
                <a:srgbClr val="15608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19F-49AF-842F-CB717BA5FC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Sheet1!$K$3:$K$6</c:f>
              <c:strCache>
                <c:ptCount val="4"/>
                <c:pt idx="0">
                  <c:v>10-50</c:v>
                </c:pt>
                <c:pt idx="1">
                  <c:v>51-100</c:v>
                </c:pt>
                <c:pt idx="2">
                  <c:v>101-200</c:v>
                </c:pt>
                <c:pt idx="3">
                  <c:v>&gt;201</c:v>
                </c:pt>
              </c:strCache>
            </c:strRef>
          </c:cat>
          <c:val>
            <c:numRef>
              <c:f>Sheet1!$L$3:$L$6</c:f>
              <c:numCache>
                <c:formatCode>0%</c:formatCode>
                <c:ptCount val="4"/>
                <c:pt idx="0">
                  <c:v>0.11</c:v>
                </c:pt>
                <c:pt idx="1">
                  <c:v>0.127</c:v>
                </c:pt>
                <c:pt idx="2">
                  <c:v>0.215</c:v>
                </c:pt>
                <c:pt idx="3">
                  <c:v>0.54400000000000004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19F-49AF-842F-CB717BA5FC4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815734203131764"/>
          <c:y val="0.30770286297728688"/>
          <c:w val="0.14876203584605446"/>
          <c:h val="0.286311007915650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solidFill>
        <a:srgbClr val="156082"/>
      </a:solidFill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kern="1200" baseline="0" dirty="0">
                <a:solidFill>
                  <a:srgbClr val="44546A"/>
                </a:solidFill>
              </a:rPr>
              <a:t>H </a:t>
            </a:r>
            <a:r>
              <a:rPr lang="el-GR" sz="1600" b="1" i="0" u="none" strike="noStrike" kern="1200" baseline="0" dirty="0">
                <a:solidFill>
                  <a:srgbClr val="44546A"/>
                </a:solidFill>
              </a:rPr>
              <a:t>Εταιρεία (Οργανισμός) στην οποία εργάζεστε είναι:</a:t>
            </a:r>
            <a:endParaRPr lang="en-US" sz="1600" b="1" i="0" u="none" strike="noStrike" kern="1200" baseline="0" dirty="0">
              <a:solidFill>
                <a:srgbClr val="44546A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4A2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72-4591-A973-4BE1656989F6}"/>
              </c:ext>
            </c:extLst>
          </c:dPt>
          <c:dPt>
            <c:idx val="1"/>
            <c:bubble3D val="0"/>
            <c:spPr>
              <a:solidFill>
                <a:srgbClr val="BF198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572-4591-A973-4BE1656989F6}"/>
              </c:ext>
            </c:extLst>
          </c:dPt>
          <c:dPt>
            <c:idx val="2"/>
            <c:bubble3D val="0"/>
            <c:spPr>
              <a:solidFill>
                <a:srgbClr val="0E2841">
                  <a:lumMod val="50000"/>
                  <a:lumOff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572-4591-A973-4BE1656989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Sheet1!$C$3:$C$5</c:f>
              <c:strCache>
                <c:ptCount val="3"/>
                <c:pt idx="0">
                  <c:v>Πολυεθνική εταιρεία με ελληνική μητρική εταιρεία</c:v>
                </c:pt>
                <c:pt idx="1">
                  <c:v>Πολυεθνική εταιρεία με αλλοδαπή μητρική εταιρεία</c:v>
                </c:pt>
                <c:pt idx="2">
                  <c:v>Ελληνική εταιρεία</c:v>
                </c:pt>
              </c:strCache>
            </c:strRef>
          </c:cat>
          <c:val>
            <c:numRef>
              <c:f>Sheet1!$D$3:$D$5</c:f>
              <c:numCache>
                <c:formatCode>0%</c:formatCode>
                <c:ptCount val="3"/>
                <c:pt idx="0">
                  <c:v>0.16500000000000001</c:v>
                </c:pt>
                <c:pt idx="1">
                  <c:v>0.373</c:v>
                </c:pt>
                <c:pt idx="2">
                  <c:v>0.46200000000000002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572-4591-A973-4BE1656989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 w="9525">
      <a:solidFill>
        <a:srgbClr val="156082"/>
      </a:solidFill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l-GR" b="1" dirty="0">
                <a:latin typeface="Verdana" panose="020B0604030504040204" pitchFamily="34" charset="0"/>
                <a:ea typeface="Verdana" panose="020B0604030504040204" pitchFamily="34" charset="0"/>
              </a:rPr>
              <a:t>Εφαρμόζετε</a:t>
            </a:r>
            <a:r>
              <a:rPr lang="el-GR" b="1" baseline="0" dirty="0">
                <a:latin typeface="Verdana" panose="020B0604030504040204" pitchFamily="34" charset="0"/>
                <a:ea typeface="Verdana" panose="020B0604030504040204" pitchFamily="34" charset="0"/>
              </a:rPr>
              <a:t> την Ψηφιακή Κάρτα Εργασίας στον Οργανισμό σας;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l-G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5EC-403F-B1FF-0BC9DADF2F5E}"/>
              </c:ext>
            </c:extLst>
          </c:dPt>
          <c:dPt>
            <c:idx val="1"/>
            <c:bubble3D val="0"/>
            <c:explosion val="16"/>
            <c:spPr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5EC-403F-B1FF-0BC9DADF2F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Sheet1!$C$26:$C$27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Sheet1!$D$26:$D$27</c:f>
              <c:numCache>
                <c:formatCode>0%</c:formatCode>
                <c:ptCount val="2"/>
                <c:pt idx="0">
                  <c:v>0.38600000000000001</c:v>
                </c:pt>
                <c:pt idx="1">
                  <c:v>0.61399999999999999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EC-403F-B1FF-0BC9DADF2F5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</a:rPr>
              <a:t>Ποιο σύστημα</a:t>
            </a:r>
            <a:r>
              <a:rPr lang="el-GR" baseline="0" dirty="0">
                <a:latin typeface="Verdana" panose="020B0604030504040204" pitchFamily="34" charset="0"/>
                <a:ea typeface="Verdana" panose="020B0604030504040204" pitchFamily="34" charset="0"/>
              </a:rPr>
              <a:t> εφαρμόζετε για την Ψηφιακή Κάρτα Εργασίας;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l-G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0A6-4F3F-A8D2-FF045549974A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0A6-4F3F-A8D2-FF04554997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Sheet1!$H$26:$H$27</c:f>
              <c:strCache>
                <c:ptCount val="2"/>
                <c:pt idx="0">
                  <c:v>My Ergani Scanner</c:v>
                </c:pt>
                <c:pt idx="1">
                  <c:v>Λύση από την Αγορά</c:v>
                </c:pt>
              </c:strCache>
            </c:strRef>
          </c:cat>
          <c:val>
            <c:numRef>
              <c:f>Sheet1!$I$26:$I$27</c:f>
              <c:numCache>
                <c:formatCode>0%</c:formatCode>
                <c:ptCount val="2"/>
                <c:pt idx="0">
                  <c:v>0.115</c:v>
                </c:pt>
                <c:pt idx="1">
                  <c:v>0.88500000000000001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A6-4F3F-A8D2-FF04554997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790026194422244"/>
          <c:y val="0.45408482054747967"/>
          <c:w val="0.30883746862682449"/>
          <c:h val="0.202117352644893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</a:rPr>
              <a:t>Ποια είναι η εμπειρία σας από την εφαρμογή του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My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Ergani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Scanner; </a:t>
            </a:r>
          </a:p>
        </c:rich>
      </c:tx>
      <c:layout>
        <c:manualLayout>
          <c:xMode val="edge"/>
          <c:yMode val="edge"/>
          <c:x val="1.7680420652145708E-2"/>
          <c:y val="9.24190680356731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0.53247079873444425"/>
          <c:y val="0.10745075763088706"/>
          <c:w val="0.43907770907559307"/>
          <c:h val="0.82949152818075267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D2F-43BD-9A8C-C488376F5E22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fld id="{DE6B6E1D-9252-466C-A08C-4A947211DDDB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l-GR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951-4E19-8B36-C23E23CA23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'[pies and charts for GPMA.xlsx]Sheet1'!$C$193:$C$196</c:f>
              <c:strCache>
                <c:ptCount val="4"/>
                <c:pt idx="0">
                  <c:v>Δεν έχουμε αρκετή ευελιξία για διορθώσεις, όταν παρατηρηθεί κάποιο λάθος σε χτύπημα</c:v>
                </c:pt>
                <c:pt idx="1">
                  <c:v>Λειτουργεί καλά, χωρίς προβλήματα</c:v>
                </c:pt>
                <c:pt idx="2">
                  <c:v>Δεν λειτουργεί καλά, το σύστημα αρκετές φορές "πέφτει"</c:v>
                </c:pt>
                <c:pt idx="3">
                  <c:v>Λειτουργεί καλά, μόνο για μικρό αριθμό εργαζομένων</c:v>
                </c:pt>
              </c:strCache>
            </c:strRef>
          </c:cat>
          <c:val>
            <c:numRef>
              <c:f>'[pies and charts for GPMA.xlsx]Sheet1'!$D$193:$D$196</c:f>
              <c:numCache>
                <c:formatCode>0%</c:formatCode>
                <c:ptCount val="4"/>
                <c:pt idx="0">
                  <c:v>0.57099999999999995</c:v>
                </c:pt>
                <c:pt idx="1">
                  <c:v>0.28599999999999998</c:v>
                </c:pt>
                <c:pt idx="2">
                  <c:v>0.28499999999999998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51-4E19-8B36-C23E23CA23C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86961936"/>
        <c:axId val="786963736"/>
      </c:barChart>
      <c:catAx>
        <c:axId val="786961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l-GR"/>
          </a:p>
        </c:txPr>
        <c:crossAx val="786963736"/>
        <c:crosses val="autoZero"/>
        <c:auto val="1"/>
        <c:lblAlgn val="ctr"/>
        <c:lblOffset val="100"/>
        <c:noMultiLvlLbl val="0"/>
      </c:catAx>
      <c:valAx>
        <c:axId val="786963736"/>
        <c:scaling>
          <c:orientation val="minMax"/>
          <c:max val="1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86961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13172942631267"/>
          <c:y val="0"/>
          <c:w val="0.89486827057368734"/>
          <c:h val="0.94521497729186299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'[Responses_επεξεργασμένο 5.11 (1).xlsx]Κόστος υλοποίησης'!$C$1:$I$1</c:f>
              <c:strCache>
                <c:ptCount val="7"/>
                <c:pt idx="0">
                  <c:v>0-10</c:v>
                </c:pt>
                <c:pt idx="1">
                  <c:v>10-20</c:v>
                </c:pt>
                <c:pt idx="2">
                  <c:v>20-40</c:v>
                </c:pt>
                <c:pt idx="3">
                  <c:v>40-60</c:v>
                </c:pt>
                <c:pt idx="4">
                  <c:v>60-80</c:v>
                </c:pt>
                <c:pt idx="5">
                  <c:v>80-10</c:v>
                </c:pt>
                <c:pt idx="6">
                  <c:v>&gt;100</c:v>
                </c:pt>
              </c:strCache>
            </c:strRef>
          </c:cat>
          <c:val>
            <c:numRef>
              <c:f>'[Responses_επεξεργασμένο 5.11 (1).xlsx]Κόστος υλοποίησης'!$C$2:$I$2</c:f>
              <c:numCache>
                <c:formatCode>0%</c:formatCode>
                <c:ptCount val="7"/>
                <c:pt idx="0">
                  <c:v>0.12962962962962962</c:v>
                </c:pt>
                <c:pt idx="1">
                  <c:v>0.40740740740740738</c:v>
                </c:pt>
                <c:pt idx="2">
                  <c:v>0.14814814814814814</c:v>
                </c:pt>
                <c:pt idx="3">
                  <c:v>0.1111111111111111</c:v>
                </c:pt>
                <c:pt idx="4">
                  <c:v>7.407407407407407E-2</c:v>
                </c:pt>
                <c:pt idx="5">
                  <c:v>0</c:v>
                </c:pt>
                <c:pt idx="6">
                  <c:v>0.12962962962962962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01-403D-B962-D379324E5A4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69979840"/>
        <c:axId val="869980200"/>
      </c:barChart>
      <c:catAx>
        <c:axId val="8699798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400" dirty="0"/>
                  <a:t>Αξία</a:t>
                </a:r>
                <a:r>
                  <a:rPr lang="el-GR" sz="1400" baseline="0" dirty="0"/>
                  <a:t> σε €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l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869980200"/>
        <c:crosses val="autoZero"/>
        <c:auto val="1"/>
        <c:lblAlgn val="ctr"/>
        <c:lblOffset val="100"/>
        <c:noMultiLvlLbl val="0"/>
      </c:catAx>
      <c:valAx>
        <c:axId val="869980200"/>
        <c:scaling>
          <c:orientation val="minMax"/>
          <c:max val="0.5"/>
        </c:scaling>
        <c:delete val="1"/>
        <c:axPos val="b"/>
        <c:numFmt formatCode="0%" sourceLinked="1"/>
        <c:majorTickMark val="none"/>
        <c:minorTickMark val="none"/>
        <c:tickLblPos val="nextTo"/>
        <c:crossAx val="86997984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l-GR" dirty="0"/>
              <a:t>Πως</a:t>
            </a:r>
            <a:r>
              <a:rPr lang="el-GR" baseline="0" dirty="0"/>
              <a:t> θα χαρακτηρίζατε την εμπειρία των εργαζομένων σας με την Ψηφιακή Κάρτα Εργασίας;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0.24579283362119581"/>
          <c:y val="0.29372955716014876"/>
          <c:w val="0.50386176719629072"/>
          <c:h val="0.5966260386835675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E2841">
                  <a:lumMod val="10000"/>
                  <a:lumOff val="9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89-4677-AADB-E0B0EAD410D1}"/>
              </c:ext>
            </c:extLst>
          </c:dPt>
          <c:dPt>
            <c:idx val="1"/>
            <c:bubble3D val="0"/>
            <c:spPr>
              <a:solidFill>
                <a:srgbClr val="156082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89-4677-AADB-E0B0EAD410D1}"/>
              </c:ext>
            </c:extLst>
          </c:dPt>
          <c:dPt>
            <c:idx val="2"/>
            <c:bubble3D val="0"/>
            <c:spPr>
              <a:solidFill>
                <a:srgbClr val="0E2841">
                  <a:lumMod val="50000"/>
                  <a:lumOff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889-4677-AADB-E0B0EAD410D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889-4677-AADB-E0B0EAD410D1}"/>
              </c:ext>
            </c:extLst>
          </c:dPt>
          <c:dLbls>
            <c:dLbl>
              <c:idx val="0"/>
              <c:layout>
                <c:manualLayout>
                  <c:x val="4.0974703229150755E-2"/>
                  <c:y val="1.752064526522019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348089962237311"/>
                      <c:h val="0.12834585523046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889-4677-AADB-E0B0EAD410D1}"/>
                </c:ext>
              </c:extLst>
            </c:dLbl>
            <c:dLbl>
              <c:idx val="3"/>
              <c:layout>
                <c:manualLayout>
                  <c:x val="-9.1054896064779456E-3"/>
                  <c:y val="5.391041242139344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665763287382874"/>
                      <c:h val="8.79138418202004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889-4677-AADB-E0B0EAD410D1}"/>
                </c:ext>
              </c:extLst>
            </c:dLbl>
            <c:spPr>
              <a:solidFill>
                <a:prstClr val="white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Sheet1!$C$46:$C$49</c:f>
              <c:strCache>
                <c:ptCount val="4"/>
                <c:pt idx="0">
                  <c:v>Πολύ Καλή</c:v>
                </c:pt>
                <c:pt idx="1">
                  <c:v>Καλή</c:v>
                </c:pt>
                <c:pt idx="2">
                  <c:v>Μέτρια</c:v>
                </c:pt>
                <c:pt idx="3">
                  <c:v>Κακή</c:v>
                </c:pt>
              </c:strCache>
            </c:strRef>
          </c:cat>
          <c:val>
            <c:numRef>
              <c:f>Sheet1!$D$46:$D$49</c:f>
              <c:numCache>
                <c:formatCode>0%</c:formatCode>
                <c:ptCount val="4"/>
                <c:pt idx="0">
                  <c:v>0.03</c:v>
                </c:pt>
                <c:pt idx="1">
                  <c:v>0.50800000000000001</c:v>
                </c:pt>
                <c:pt idx="2">
                  <c:v>0.377</c:v>
                </c:pt>
                <c:pt idx="3">
                  <c:v>8.2000000000000003E-2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889-4677-AADB-E0B0EAD410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l-GR" b="0" dirty="0">
                <a:latin typeface="Verdana" panose="020B0604030504040204" pitchFamily="34" charset="0"/>
                <a:ea typeface="Verdana" panose="020B0604030504040204" pitchFamily="34" charset="0"/>
              </a:rPr>
              <a:t>Πόσο έχει αυξηθεί ο όγκος εργασιών του τμήματος </a:t>
            </a:r>
            <a:r>
              <a:rPr lang="en-US" b="0" dirty="0">
                <a:latin typeface="Verdana" panose="020B0604030504040204" pitchFamily="34" charset="0"/>
                <a:ea typeface="Verdana" panose="020B0604030504040204" pitchFamily="34" charset="0"/>
              </a:rPr>
              <a:t>HR, </a:t>
            </a:r>
            <a:r>
              <a:rPr lang="el-GR" b="0" dirty="0">
                <a:latin typeface="Verdana" panose="020B0604030504040204" pitchFamily="34" charset="0"/>
                <a:ea typeface="Verdana" panose="020B0604030504040204" pitchFamily="34" charset="0"/>
              </a:rPr>
              <a:t>σε </a:t>
            </a:r>
            <a:r>
              <a:rPr lang="en-US" b="0" dirty="0">
                <a:latin typeface="Verdana" panose="020B0604030504040204" pitchFamily="34" charset="0"/>
                <a:ea typeface="Verdana" panose="020B0604030504040204" pitchFamily="34" charset="0"/>
              </a:rPr>
              <a:t>FTEs, </a:t>
            </a:r>
            <a:r>
              <a:rPr lang="el-GR" b="0" dirty="0">
                <a:latin typeface="Verdana" panose="020B0604030504040204" pitchFamily="34" charset="0"/>
                <a:ea typeface="Verdana" panose="020B0604030504040204" pitchFamily="34" charset="0"/>
              </a:rPr>
              <a:t>προκειμένου να ανταποκριθεί στις νέες απαιτήσεις;</a:t>
            </a:r>
            <a:endParaRPr lang="en-US" b="0" dirty="0"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layout>
        <c:manualLayout>
          <c:xMode val="edge"/>
          <c:yMode val="edge"/>
          <c:x val="0.19578544297390443"/>
          <c:y val="2.77776335184096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51-4BED-8ACD-BCFE8597AA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'[Responses_επεξεργασμένο 5.11 (1).xlsx]Πόσο έχει αυξηθεί ο όγκος εργασ'!$G$1:$K$1</c:f>
              <c:strCache>
                <c:ptCount val="5"/>
                <c:pt idx="0">
                  <c:v>N/A</c:v>
                </c:pt>
                <c:pt idx="1">
                  <c:v>0 - 0,5</c:v>
                </c:pt>
                <c:pt idx="2">
                  <c:v>0,5 - 1</c:v>
                </c:pt>
                <c:pt idx="3">
                  <c:v>1 - 2</c:v>
                </c:pt>
                <c:pt idx="4">
                  <c:v>5-6</c:v>
                </c:pt>
              </c:strCache>
            </c:strRef>
          </c:cat>
          <c:val>
            <c:numRef>
              <c:f>'[Responses_επεξεργασμένο 5.11 (1).xlsx]Πόσο έχει αυξηθεί ο όγκος εργασ'!$G$2:$K$2</c:f>
              <c:numCache>
                <c:formatCode>0%</c:formatCode>
                <c:ptCount val="5"/>
                <c:pt idx="0">
                  <c:v>0.05</c:v>
                </c:pt>
                <c:pt idx="1">
                  <c:v>0.15</c:v>
                </c:pt>
                <c:pt idx="2">
                  <c:v>0.46666666666666667</c:v>
                </c:pt>
                <c:pt idx="3">
                  <c:v>0.31666666666666665</c:v>
                </c:pt>
                <c:pt idx="4">
                  <c:v>1.6666666666666666E-2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7B-4B69-9864-20EFFCAA670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22341736"/>
        <c:axId val="922342096"/>
      </c:barChart>
      <c:catAx>
        <c:axId val="9223417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FTEs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l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922342096"/>
        <c:crosses val="autoZero"/>
        <c:auto val="1"/>
        <c:lblAlgn val="ctr"/>
        <c:lblOffset val="100"/>
        <c:noMultiLvlLbl val="0"/>
      </c:catAx>
      <c:valAx>
        <c:axId val="922342096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200" dirty="0"/>
                  <a:t>Όγκος</a:t>
                </a:r>
                <a:r>
                  <a:rPr lang="el-GR" sz="1200" baseline="0" dirty="0"/>
                  <a:t> Εργασίας </a:t>
                </a:r>
                <a:r>
                  <a:rPr lang="en-US" sz="1200" baseline="0" dirty="0"/>
                  <a:t>HR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l-GR"/>
            </a:p>
          </c:txPr>
        </c:title>
        <c:numFmt formatCode="0%" sourceLinked="1"/>
        <c:majorTickMark val="none"/>
        <c:minorTickMark val="none"/>
        <c:tickLblPos val="nextTo"/>
        <c:crossAx val="922341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986AC-318C-2B4F-AB34-96FBBFB08DB6}" type="datetimeFigureOut">
              <a:rPr lang="en-GR" smtClean="0"/>
              <a:t>11/18/2024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7B3EF-9FCD-0A4A-8B71-19E7496B9946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28110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7B3EF-9FCD-0A4A-8B71-19E7496B9946}" type="slidenum">
              <a:rPr lang="en-GR" smtClean="0"/>
              <a:t>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003980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09D94-2626-EA32-8D22-2334596F4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A3A5C6-E392-B2C8-7871-B78AF29417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67E664-DC4A-39D1-D312-64F275D9E5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EA2AF-D3F1-9FF8-A3D9-0C7EB64163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7B3EF-9FCD-0A4A-8B71-19E7496B9946}" type="slidenum">
              <a:rPr lang="en-GR" smtClean="0"/>
              <a:t>10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911616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09D94-2626-EA32-8D22-2334596F4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A3A5C6-E392-B2C8-7871-B78AF29417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67E664-DC4A-39D1-D312-64F275D9E5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EA2AF-D3F1-9FF8-A3D9-0C7EB64163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7B3EF-9FCD-0A4A-8B71-19E7496B9946}" type="slidenum">
              <a:rPr lang="en-GR" smtClean="0"/>
              <a:t>11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714311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09D94-2626-EA32-8D22-2334596F4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A3A5C6-E392-B2C8-7871-B78AF29417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67E664-DC4A-39D1-D312-64F275D9E5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EA2AF-D3F1-9FF8-A3D9-0C7EB64163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7B3EF-9FCD-0A4A-8B71-19E7496B9946}" type="slidenum">
              <a:rPr lang="en-GR" smtClean="0"/>
              <a:t>12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135231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09D94-2626-EA32-8D22-2334596F4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A3A5C6-E392-B2C8-7871-B78AF29417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67E664-DC4A-39D1-D312-64F275D9E5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EA2AF-D3F1-9FF8-A3D9-0C7EB64163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7B3EF-9FCD-0A4A-8B71-19E7496B9946}" type="slidenum">
              <a:rPr lang="en-GR" smtClean="0"/>
              <a:t>13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2688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09D94-2626-EA32-8D22-2334596F4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A3A5C6-E392-B2C8-7871-B78AF29417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67E664-DC4A-39D1-D312-64F275D9E5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EA2AF-D3F1-9FF8-A3D9-0C7EB64163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7B3EF-9FCD-0A4A-8B71-19E7496B9946}" type="slidenum">
              <a:rPr lang="en-GR" smtClean="0"/>
              <a:t>14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158361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09D94-2626-EA32-8D22-2334596F4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A3A5C6-E392-B2C8-7871-B78AF29417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67E664-DC4A-39D1-D312-64F275D9E5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EA2AF-D3F1-9FF8-A3D9-0C7EB64163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7B3EF-9FCD-0A4A-8B71-19E7496B9946}" type="slidenum">
              <a:rPr lang="en-GR" smtClean="0"/>
              <a:t>15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37184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06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0483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370751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8695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B5D1A-9C74-FECA-67B4-ACA4D1F9E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31329D-77E8-056D-E6A2-B031108BE5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476C64-A078-05B3-882F-ED2091D61C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B3999-31E3-3FD3-8A0E-17B03AC9F2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7B3EF-9FCD-0A4A-8B71-19E7496B9946}" type="slidenum">
              <a:rPr lang="en-GR" smtClean="0"/>
              <a:t>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7966773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05BE5-F720-3E52-FDD2-807491721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0C8C02-0FAC-AA27-CA9C-D1FB03AD43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F0F9E7-91AC-8400-A4A4-5058F9901E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71C7E-8316-E90E-35EE-7AF8D5FB58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7B3EF-9FCD-0A4A-8B71-19E7496B9946}" type="slidenum">
              <a:rPr lang="en-GR" smtClean="0"/>
              <a:t>20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19401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09D94-2626-EA32-8D22-2334596F4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A3A5C6-E392-B2C8-7871-B78AF29417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67E664-DC4A-39D1-D312-64F275D9E5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EA2AF-D3F1-9FF8-A3D9-0C7EB64163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7B3EF-9FCD-0A4A-8B71-19E7496B9946}" type="slidenum">
              <a:rPr lang="en-GR" smtClean="0"/>
              <a:t>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16450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09D94-2626-EA32-8D22-2334596F4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A3A5C6-E392-B2C8-7871-B78AF29417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67E664-DC4A-39D1-D312-64F275D9E5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EA2AF-D3F1-9FF8-A3D9-0C7EB64163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7B3EF-9FCD-0A4A-8B71-19E7496B9946}" type="slidenum">
              <a:rPr lang="en-GR" smtClean="0"/>
              <a:t>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633954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09D94-2626-EA32-8D22-2334596F4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A3A5C6-E392-B2C8-7871-B78AF29417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67E664-DC4A-39D1-D312-64F275D9E5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EA2AF-D3F1-9FF8-A3D9-0C7EB64163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7B3EF-9FCD-0A4A-8B71-19E7496B9946}" type="slidenum">
              <a:rPr lang="en-GR" smtClean="0"/>
              <a:t>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877980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09D94-2626-EA32-8D22-2334596F4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A3A5C6-E392-B2C8-7871-B78AF29417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67E664-DC4A-39D1-D312-64F275D9E5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 </a:t>
            </a:r>
            <a:r>
              <a:rPr lang="el-GR" dirty="0"/>
              <a:t>απαντήσεις</a:t>
            </a:r>
            <a:endParaRPr lang="en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EA2AF-D3F1-9FF8-A3D9-0C7EB64163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7B3EF-9FCD-0A4A-8B71-19E7496B9946}" type="slidenum">
              <a:rPr lang="en-GR" smtClean="0"/>
              <a:t>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271262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09D94-2626-EA32-8D22-2334596F4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A3A5C6-E392-B2C8-7871-B78AF29417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67E664-DC4A-39D1-D312-64F275D9E5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EA2AF-D3F1-9FF8-A3D9-0C7EB64163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7B3EF-9FCD-0A4A-8B71-19E7496B9946}" type="slidenum">
              <a:rPr lang="en-GR" smtClean="0"/>
              <a:t>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697289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09D94-2626-EA32-8D22-2334596F4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A3A5C6-E392-B2C8-7871-B78AF29417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67E664-DC4A-39D1-D312-64F275D9E5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EA2AF-D3F1-9FF8-A3D9-0C7EB64163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7B3EF-9FCD-0A4A-8B71-19E7496B9946}" type="slidenum">
              <a:rPr lang="en-GR" smtClean="0"/>
              <a:t>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727549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09D94-2626-EA32-8D22-2334596F4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A3A5C6-E392-B2C8-7871-B78AF29417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67E664-DC4A-39D1-D312-64F275D9E5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EA2AF-D3F1-9FF8-A3D9-0C7EB64163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7B3EF-9FCD-0A4A-8B71-19E7496B9946}" type="slidenum">
              <a:rPr lang="en-GR" smtClean="0"/>
              <a:t>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3859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5AC1C-7F68-CC77-F7EA-AF5456E2D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6A1B65-E28E-95A8-701B-56678B22C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4BA8E-1A5C-042F-C61E-B3DA9CCD0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3D7A-75C4-1841-9ABA-0E1422A5CF06}" type="datetimeFigureOut">
              <a:rPr lang="en-GR" smtClean="0"/>
              <a:t>11/18/2024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AA18D-3B41-956E-B210-15D651BE8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1DC83-F0D1-0093-B7E2-DBDA2B39B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96F7-96D5-0743-A1D9-ECC2747F94AE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38918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A60E4-381A-7B5C-CA62-5BEE9CA21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562E42-4C96-98F2-33D8-2BA0FAE3C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7F5AD-B28C-0847-6916-2F349E117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3D7A-75C4-1841-9ABA-0E1422A5CF06}" type="datetimeFigureOut">
              <a:rPr lang="en-GR" smtClean="0"/>
              <a:t>11/18/2024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8976F-4D18-39FA-CC82-95DE7F1A2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80D85-08B9-E90A-676F-43C65773F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96F7-96D5-0743-A1D9-ECC2747F94AE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37408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248F72-23B0-FC43-2400-4F76393003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D7EBDE-4535-97D2-9F9D-748C9DE1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86173-4807-E5E1-C334-2BDB1C3AF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3D7A-75C4-1841-9ABA-0E1422A5CF06}" type="datetimeFigureOut">
              <a:rPr lang="en-GR" smtClean="0"/>
              <a:t>11/18/2024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B506F-8558-1D2A-BB6A-DD73F236C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6D51C-8248-79C1-275B-D5E2F503F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96F7-96D5-0743-A1D9-ECC2747F94AE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20832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FB0D-6DB6-450D-981E-DB5B064ABC8F}" type="datetime1">
              <a:rPr lang="en-US" noProof="0" smtClean="0"/>
              <a:t>11/18/2024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20334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élogramme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6394450" y="0"/>
            <a:ext cx="15392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8650-8C82-4FB0-9266-0148B376A8CE}" type="datetime1">
              <a:rPr lang="en-US" noProof="0" smtClean="0"/>
              <a:t>11/18/2024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6028FDE-6655-4B55-B3B4-5B366034E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6311900" y="0"/>
            <a:ext cx="1539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1927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DE01-3159-42E8-9946-B3F7564EBC72}" type="datetime1">
              <a:rPr lang="en-US" smtClean="0"/>
              <a:t>11/18/2024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827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élogramme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A1FC6A6-F894-471F-8AA4-AE4112290279}" type="datetime1">
              <a:rPr lang="en-US" noProof="0" smtClean="0"/>
              <a:t>11/18/2024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82427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03D98FD-B63D-46E0-B974-EC5BBAC02E27}" type="datetime1">
              <a:rPr lang="en-US" noProof="0" smtClean="0"/>
              <a:t>11/18/2024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56799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ECCD-A9BB-4C40-8999-9FDE0B2AF02D}" type="datetime1">
              <a:rPr lang="en-US" smtClean="0"/>
              <a:t>11/18/2024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342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1315-80A2-4A6F-99BC-2337EDBA509A}" type="datetime1">
              <a:rPr lang="en-US" smtClean="0"/>
              <a:t>11/18/2024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897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FCEE-D38D-4315-8661-B8B16CE6B114}" type="datetime1">
              <a:rPr lang="en-US" smtClean="0"/>
              <a:t>11/18/2024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69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2713A-188B-A4DD-FD2B-9862C926E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03C-7C8D-4E7B-73F0-23F889660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0295D-ECB8-6782-90D0-8BE1DE85F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3D7A-75C4-1841-9ABA-0E1422A5CF06}" type="datetimeFigureOut">
              <a:rPr lang="en-GR" smtClean="0"/>
              <a:t>11/18/2024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6F543-C962-EAE2-D65A-F32CC36A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8B09F-60C1-FA97-C958-145CFC18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96F7-96D5-0743-A1D9-ECC2747F94AE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5499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élogramme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909053-E1DD-4959-BC7A-C98D3D2614DC}" type="datetime1">
              <a:rPr lang="en-US" noProof="0" smtClean="0"/>
              <a:t>11/18/2024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61355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2200" y="3043050"/>
            <a:ext cx="3068832" cy="263835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B9C849-F1D8-4230-9F2F-9250D675BB2A}" type="datetime1">
              <a:rPr lang="en-US" noProof="0" smtClean="0"/>
              <a:t>11/18/2024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769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B7022-84E8-42F0-8AEA-ADED76AFD446}" type="datetime1">
              <a:rPr lang="en-US" smtClean="0"/>
              <a:t>11/18/2024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870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anchor="ctr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D4C0741-442A-4788-81DA-4F081D559C5A}" type="datetime1">
              <a:rPr lang="en-US" noProof="0" smtClean="0"/>
              <a:t>11/18/2024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686293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anchor="ctr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70BDB9F-6784-464D-8ED7-29E60E2B21A9}" type="datetime1">
              <a:rPr lang="en-US" noProof="0" smtClean="0"/>
              <a:t>11/18/2024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45565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A3ABBD-A00D-4624-9D57-736F5DDBFABC}" type="datetime1">
              <a:rPr lang="en-US" noProof="0" smtClean="0"/>
              <a:t>11/18/2024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508735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6BF20AA-C418-460A-B9CF-8F3DD94C436D}" type="datetime1">
              <a:rPr lang="en-US" noProof="0" smtClean="0"/>
              <a:t>11/18/2024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50174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63F5CE0-F8B8-4EAA-822E-6451047E7D5F}" type="datetime1">
              <a:rPr lang="en-US" noProof="0" smtClean="0"/>
              <a:t>11/18/2024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5655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161033" y="0"/>
            <a:ext cx="8030967" cy="5864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2836490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1F8AE65-7CE3-49A8-B2CC-A5A64E5730FA}" type="datetime1">
              <a:rPr lang="en-US" noProof="0" smtClean="0"/>
              <a:t>11/18/2024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2836506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243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46700-360D-4474-9946-7580E8968658}" type="datetime1">
              <a:rPr lang="en-US" noProof="0" smtClean="0"/>
              <a:t>11/18/2024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01801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9043D-F918-FD94-DBCE-900F76E01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13E2D-5341-172D-23C0-07F6154EF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06B4C-3102-968F-12E3-17F75A308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3D7A-75C4-1841-9ABA-0E1422A5CF06}" type="datetimeFigureOut">
              <a:rPr lang="en-GR" smtClean="0"/>
              <a:t>11/18/2024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7B362-7DBD-2E84-A7E4-50F9C3D82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4A856-1FDB-04DE-67AF-FF258818E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96F7-96D5-0743-A1D9-ECC2747F94AE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7211514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667F3-A942-43B7-9681-6435F4941075}" type="datetime1">
              <a:rPr lang="en-US" smtClean="0"/>
              <a:t>11/18/2024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033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6BB9-001A-4B59-8C51-603E71AE3226}" type="datetime1">
              <a:rPr lang="en-US" noProof="0" smtClean="0"/>
              <a:t>11/18/2024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488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5C3EF-99B3-23B2-5898-1BC903FE2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EDE8C-730D-3125-B9EC-57EA13B30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5CFA3F-1885-133A-FC94-92FF303F1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6F883D-5069-F3B7-F26D-A2D8D0568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3D7A-75C4-1841-9ABA-0E1422A5CF06}" type="datetimeFigureOut">
              <a:rPr lang="en-GR" smtClean="0"/>
              <a:t>11/18/2024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0C62DE-46A3-322E-98B9-5B848831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460E96-FF4F-7635-5AE4-A58F3FFEF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96F7-96D5-0743-A1D9-ECC2747F94AE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15008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67B94-90E9-C0D2-789E-7528E3C6E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2EB5F-C217-BB9E-3460-1F1A54143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6816C4-79CD-8969-58C9-490E368D4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B9EB65-C872-731D-086E-1300BDFA6E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76959E-4069-6603-174F-BBD04D0BCD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372572-27AD-E9CF-6973-482D750DE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3D7A-75C4-1841-9ABA-0E1422A5CF06}" type="datetimeFigureOut">
              <a:rPr lang="en-GR" smtClean="0"/>
              <a:t>11/18/2024</a:t>
            </a:fld>
            <a:endParaRPr lang="en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AE43A-78A6-65C5-5AE9-C2AE0A1EB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3CAED8-D8F4-1249-693C-2E2BD1F11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96F7-96D5-0743-A1D9-ECC2747F94AE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7250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009A5-F27B-64E0-6983-AF40C8280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A3A89-7DAF-ECC2-3E39-6B1C70008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3D7A-75C4-1841-9ABA-0E1422A5CF06}" type="datetimeFigureOut">
              <a:rPr lang="en-GR" smtClean="0"/>
              <a:t>11/18/2024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0D75A3-24F4-0514-7E45-317A46058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47E911-F754-FE76-B971-93231B5DE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96F7-96D5-0743-A1D9-ECC2747F94AE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76751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024A75-7AFA-535F-6D47-14E02C1A0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3D7A-75C4-1841-9ABA-0E1422A5CF06}" type="datetimeFigureOut">
              <a:rPr lang="en-GR" smtClean="0"/>
              <a:t>11/18/2024</a:t>
            </a:fld>
            <a:endParaRPr lang="en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8FF9-6809-A02E-F4D1-4B96BE799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0A297-A5B5-5B36-B0B6-C0D849486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96F7-96D5-0743-A1D9-ECC2747F94AE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52775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F640A-3BFB-591F-8508-977D3641A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7B51E-ED7F-2600-E57B-E99F67203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13315B-2715-16CF-CFC4-E302514CF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A34C72-DA77-2730-B88E-A97B65A18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3D7A-75C4-1841-9ABA-0E1422A5CF06}" type="datetimeFigureOut">
              <a:rPr lang="en-GR" smtClean="0"/>
              <a:t>11/18/2024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57072-DDFE-1229-DE2E-6F1715BE9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F7EDE-A287-AA64-3036-5CBF9CDB5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96F7-96D5-0743-A1D9-ECC2747F94AE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18060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FFBF5-7BF9-5EAD-6C5E-515EA98E7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944884-275E-23E1-FF6A-754BE415F2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6F511-77E6-1A22-2130-E27B95665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2025F-0CE6-4766-475F-1DBD255ED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3D7A-75C4-1841-9ABA-0E1422A5CF06}" type="datetimeFigureOut">
              <a:rPr lang="en-GR" smtClean="0"/>
              <a:t>11/18/2024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683F1-DB59-C32D-615C-D18652837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C79CC-19E1-27CB-C648-29555566C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96F7-96D5-0743-A1D9-ECC2747F94AE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289577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32A18B-31C8-71A9-88FA-CFB61EB34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3A84A-530E-D832-AD52-969697D40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AAF3B-6BC4-8B5D-9569-9B3FCA602A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453D7A-75C4-1841-9ABA-0E1422A5CF06}" type="datetimeFigureOut">
              <a:rPr lang="en-GR" smtClean="0"/>
              <a:t>11/18/2024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66519-423A-B228-2C9D-6CF4B78683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402AB-B7FE-9D0F-C111-F6937D818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7E96F7-96D5-0743-A1D9-ECC2747F94AE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77418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élogramme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10F8E8D-DF54-49BE-BDBC-401B280C4E3C}" type="datetime1">
              <a:rPr lang="en-US" noProof="0" smtClean="0"/>
              <a:t>11/18/2024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849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F26B43"/>
          </p15:clr>
        </p15:guide>
        <p15:guide id="2" pos="688">
          <p15:clr>
            <a:srgbClr val="F26B43"/>
          </p15:clr>
        </p15:guide>
        <p15:guide id="3" pos="7038">
          <p15:clr>
            <a:srgbClr val="F26B43"/>
          </p15:clr>
        </p15:guide>
        <p15:guide id="4" orient="horz" pos="3702">
          <p15:clr>
            <a:srgbClr val="F26B43"/>
          </p15:clr>
        </p15:guide>
        <p15:guide id="5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chart" Target="../charts/chart13.xml"/><Relationship Id="rId4" Type="http://schemas.openxmlformats.org/officeDocument/2006/relationships/chart" Target="../charts/chart12.xml"/><Relationship Id="rId9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chart" Target="../charts/chart14.xml"/><Relationship Id="rId9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chart" Target="../charts/chart16.xml"/><Relationship Id="rId4" Type="http://schemas.openxmlformats.org/officeDocument/2006/relationships/chart" Target="../charts/chart15.xml"/><Relationship Id="rId9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chart" Target="../charts/chart17.xml"/><Relationship Id="rId9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chart" Target="../charts/chart18.xml"/><Relationship Id="rId9" Type="http://schemas.openxmlformats.org/officeDocument/2006/relationships/image" Target="../media/image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.jpeg"/><Relationship Id="rId4" Type="http://schemas.openxmlformats.org/officeDocument/2006/relationships/image" Target="../media/image4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.jpeg"/><Relationship Id="rId4" Type="http://schemas.openxmlformats.org/officeDocument/2006/relationships/image" Target="../media/image4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.jpeg"/><Relationship Id="rId4" Type="http://schemas.openxmlformats.org/officeDocument/2006/relationships/image" Target="../media/image4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chart" Target="../charts/chart1.xml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Relationship Id="rId9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Relationship Id="rId9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chart" Target="../charts/chart6.xml"/><Relationship Id="rId9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chart" Target="../charts/chart7.xml"/><Relationship Id="rId9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chart" Target="../charts/chart9.xml"/><Relationship Id="rId9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C904D-AC40-CD86-BEC1-D5B48F3B5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134" y="273584"/>
            <a:ext cx="11085786" cy="2601136"/>
          </a:xfrm>
        </p:spPr>
        <p:txBody>
          <a:bodyPr anchor="b">
            <a:noAutofit/>
          </a:bodyPr>
          <a:lstStyle/>
          <a:p>
            <a:pPr algn="l"/>
            <a:r>
              <a:rPr lang="el-GR" sz="3200" dirty="0">
                <a:solidFill>
                  <a:srgbClr val="035BA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Έρευνα</a:t>
            </a: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r>
              <a:rPr lang="el-GR" sz="3200" dirty="0">
                <a:solidFill>
                  <a:srgbClr val="035BA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ΣΔΑΔΕ: </a:t>
            </a:r>
            <a:br>
              <a:rPr lang="el-GR" sz="3200" dirty="0">
                <a:solidFill>
                  <a:srgbClr val="035BA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l-GR" sz="2400" b="1" dirty="0">
                <a:solidFill>
                  <a:srgbClr val="035BA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Ψηφιακή Κάρτα Εργασίας, </a:t>
            </a:r>
            <a:r>
              <a:rPr lang="el-GR" sz="2400" b="1" dirty="0" smtClean="0">
                <a:solidFill>
                  <a:srgbClr val="035BA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Εργάνη ΙΙ </a:t>
            </a:r>
            <a:r>
              <a:rPr lang="el-GR" sz="2400" b="1" smtClean="0">
                <a:solidFill>
                  <a:srgbClr val="035BA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και Προτάσεις</a:t>
            </a:r>
            <a:endParaRPr lang="en-GR" sz="2800" b="1" dirty="0">
              <a:solidFill>
                <a:srgbClr val="035B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3717D2-BCFC-7F22-A78B-97BC066FF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7972" y="4845741"/>
            <a:ext cx="4249059" cy="2041755"/>
          </a:xfrm>
          <a:prstGeom prst="rect">
            <a:avLst/>
          </a:prstGeom>
        </p:spPr>
      </p:pic>
      <p:pic>
        <p:nvPicPr>
          <p:cNvPr id="6" name="Picture 5" descr="A blue and pink logo&#10;&#10;Description automatically generated">
            <a:extLst>
              <a:ext uri="{FF2B5EF4-FFF2-40B4-BE49-F238E27FC236}">
                <a16:creationId xmlns:a16="http://schemas.microsoft.com/office/drawing/2014/main" id="{2DD715B5-0951-2E60-B822-B62A6564C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64" y="273584"/>
            <a:ext cx="2426007" cy="96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7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6F308-BB57-35CB-E46E-764FD940E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F2A70B-0DF5-AC75-4F15-3AF36B3F0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02" y="124519"/>
            <a:ext cx="1863914" cy="713578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F8E3C84-AB1A-43BF-5570-570AF80C43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4638175"/>
              </p:ext>
            </p:extLst>
          </p:nvPr>
        </p:nvGraphicFramePr>
        <p:xfrm>
          <a:off x="0" y="2140456"/>
          <a:ext cx="6253543" cy="4006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B60BCA8-AFB4-EFCD-B8BB-8B93BCA7AE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1246253"/>
              </p:ext>
            </p:extLst>
          </p:nvPr>
        </p:nvGraphicFramePr>
        <p:xfrm>
          <a:off x="7620000" y="292275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B5EC20D-7308-CB47-B660-27DDDED92305}"/>
              </a:ext>
            </a:extLst>
          </p:cNvPr>
          <p:cNvCxnSpPr>
            <a:cxnSpLocks/>
          </p:cNvCxnSpPr>
          <p:nvPr/>
        </p:nvCxnSpPr>
        <p:spPr>
          <a:xfrm>
            <a:off x="3491344" y="3182989"/>
            <a:ext cx="5671128" cy="3971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BEEE1C-F338-1EF9-59D7-92F92B4CC4D8}"/>
              </a:ext>
            </a:extLst>
          </p:cNvPr>
          <p:cNvCxnSpPr>
            <a:cxnSpLocks/>
          </p:cNvCxnSpPr>
          <p:nvPr/>
        </p:nvCxnSpPr>
        <p:spPr>
          <a:xfrm>
            <a:off x="3491344" y="4411425"/>
            <a:ext cx="5523347" cy="9513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4B4DB6F-0A9F-86D9-5A3C-ED9E2299A362}"/>
              </a:ext>
            </a:extLst>
          </p:cNvPr>
          <p:cNvSpPr/>
          <p:nvPr/>
        </p:nvSpPr>
        <p:spPr>
          <a:xfrm>
            <a:off x="543902" y="1357778"/>
            <a:ext cx="8299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Χρόνος Προετοιμασίας του προσωπικού </a:t>
            </a:r>
          </a:p>
        </p:txBody>
      </p:sp>
    </p:spTree>
    <p:extLst>
      <p:ext uri="{BB962C8B-B14F-4D97-AF65-F5344CB8AC3E}">
        <p14:creationId xmlns:p14="http://schemas.microsoft.com/office/powerpoint/2010/main" val="256491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6F308-BB57-35CB-E46E-764FD940E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F2A70B-0DF5-AC75-4F15-3AF36B3F0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14" y="147515"/>
            <a:ext cx="1863914" cy="713578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6C0D6EA-0F22-A087-4DAB-7670FB30AF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2836775"/>
              </p:ext>
            </p:extLst>
          </p:nvPr>
        </p:nvGraphicFramePr>
        <p:xfrm>
          <a:off x="53645" y="1507759"/>
          <a:ext cx="5423230" cy="4034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4E7BE4B-9B2F-C7E0-6171-515E905AF894}"/>
              </a:ext>
            </a:extLst>
          </p:cNvPr>
          <p:cNvSpPr/>
          <p:nvPr/>
        </p:nvSpPr>
        <p:spPr>
          <a:xfrm>
            <a:off x="2669412" y="502559"/>
            <a:ext cx="7499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Εφαρμογή &amp; Κόστος Υπερεργασίας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16727CF-6C9C-DA01-2C5B-AB787A56EA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4641671"/>
              </p:ext>
            </p:extLst>
          </p:nvPr>
        </p:nvGraphicFramePr>
        <p:xfrm>
          <a:off x="5733353" y="1610479"/>
          <a:ext cx="6096001" cy="4239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1321248" y="6126948"/>
            <a:ext cx="8100544" cy="72566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endParaRPr lang="en-US" sz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l-GR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Η πλειοψηφία δεν συμψηφίζει τα λεπτά υπερεργασίας των εργαζομένων</a:t>
            </a:r>
          </a:p>
          <a:p>
            <a:r>
              <a:rPr lang="el-GR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Δεν φαίνεται πως θα αλλάξει στο άμεσο μέλλον το </a:t>
            </a:r>
            <a:r>
              <a:rPr lang="el-GR" sz="1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παραπάνω</a:t>
            </a:r>
          </a:p>
          <a:p>
            <a:r>
              <a:rPr lang="el-GR" sz="1400" i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Οι συμμετέχοντες είχαν τη δυνατότητα πολλαπλών απαντήσεων</a:t>
            </a:r>
            <a:endParaRPr lang="en-US" sz="1400" i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l-GR" sz="1400" dirty="0">
              <a:solidFill>
                <a:schemeClr val="tx2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l-GR" sz="1400" dirty="0">
              <a:solidFill>
                <a:schemeClr val="tx2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 descr="Group">
            <a:extLst>
              <a:ext uri="{FF2B5EF4-FFF2-40B4-BE49-F238E27FC236}">
                <a16:creationId xmlns:a16="http://schemas.microsoft.com/office/drawing/2014/main" id="{88F8C9F3-7615-45BF-B785-33C277085718}"/>
              </a:ext>
            </a:extLst>
          </p:cNvPr>
          <p:cNvSpPr/>
          <p:nvPr/>
        </p:nvSpPr>
        <p:spPr>
          <a:xfrm>
            <a:off x="636608" y="6111434"/>
            <a:ext cx="666439" cy="574352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998868"/>
              <a:satOff val="-440"/>
              <a:lumOff val="1177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3872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8" grpId="0">
        <p:bldAsOne/>
      </p:bldGraphic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6F308-BB57-35CB-E46E-764FD940E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F2A70B-0DF5-AC75-4F15-3AF36B3F0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90" y="241307"/>
            <a:ext cx="1863914" cy="713578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EA5B61C-CEF1-5E35-1FAF-FAD783485C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062533"/>
              </p:ext>
            </p:extLst>
          </p:nvPr>
        </p:nvGraphicFramePr>
        <p:xfrm>
          <a:off x="0" y="1580072"/>
          <a:ext cx="9213448" cy="3888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803AAB9-D7C1-7B86-0969-6963C8A226AA}"/>
              </a:ext>
            </a:extLst>
          </p:cNvPr>
          <p:cNvSpPr/>
          <p:nvPr/>
        </p:nvSpPr>
        <p:spPr>
          <a:xfrm>
            <a:off x="2733166" y="431665"/>
            <a:ext cx="59077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Ευέλικτο Ωράριο Άφιξης</a:t>
            </a:r>
          </a:p>
        </p:txBody>
      </p:sp>
      <p:sp>
        <p:nvSpPr>
          <p:cNvPr id="8" name="Rectangle 7"/>
          <p:cNvSpPr/>
          <p:nvPr/>
        </p:nvSpPr>
        <p:spPr>
          <a:xfrm>
            <a:off x="840914" y="6022862"/>
            <a:ext cx="11351086" cy="54101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endParaRPr lang="en-US" sz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l-GR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Αν υπάρχει ευέλικτο ωράριο άφιξης, επιλέγεται να εφαρμοστούν τα 120 </a:t>
            </a:r>
            <a:r>
              <a:rPr lang="el-GR" sz="1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λεπτά</a:t>
            </a:r>
          </a:p>
          <a:p>
            <a:r>
              <a:rPr lang="el-GR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Ο κυριότερος λόγος μη εφαρμογής ευέλικτου ωραρίου είναι ότι δεν εξυπηρετεί την οργάνωση των εργασιών του Οργανισμού (βάρδιες, μοναδικές ειδικότητες, κ.α.)</a:t>
            </a:r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l-GR" sz="1400" dirty="0">
              <a:solidFill>
                <a:schemeClr val="tx2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 descr="Group">
            <a:extLst>
              <a:ext uri="{FF2B5EF4-FFF2-40B4-BE49-F238E27FC236}">
                <a16:creationId xmlns:a16="http://schemas.microsoft.com/office/drawing/2014/main" id="{88F8C9F3-7615-45BF-B785-33C277085718}"/>
              </a:ext>
            </a:extLst>
          </p:cNvPr>
          <p:cNvSpPr/>
          <p:nvPr/>
        </p:nvSpPr>
        <p:spPr>
          <a:xfrm>
            <a:off x="229190" y="6000749"/>
            <a:ext cx="608046" cy="558837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998868"/>
              <a:satOff val="-440"/>
              <a:lumOff val="1177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233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6F308-BB57-35CB-E46E-764FD940E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F2A70B-0DF5-AC75-4F15-3AF36B3F0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49" y="163266"/>
            <a:ext cx="1863914" cy="713578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F61C2F8-B7F5-019B-F543-E265458A07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1174009"/>
              </p:ext>
            </p:extLst>
          </p:nvPr>
        </p:nvGraphicFramePr>
        <p:xfrm>
          <a:off x="186949" y="1514344"/>
          <a:ext cx="6183838" cy="3814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DF3E3F1-AE77-776D-D9CC-1BBF0EF6B0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682315"/>
              </p:ext>
            </p:extLst>
          </p:nvPr>
        </p:nvGraphicFramePr>
        <p:xfrm>
          <a:off x="6474691" y="1274619"/>
          <a:ext cx="5791200" cy="437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205449E-AA70-9B0B-A720-429C25A6F3DC}"/>
              </a:ext>
            </a:extLst>
          </p:cNvPr>
          <p:cNvSpPr/>
          <p:nvPr/>
        </p:nvSpPr>
        <p:spPr>
          <a:xfrm>
            <a:off x="2668701" y="520055"/>
            <a:ext cx="85472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5ημερη </a:t>
            </a:r>
            <a:r>
              <a:rPr lang="el-GR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απασχόληση και 6η ημέρα εργασίας</a:t>
            </a:r>
          </a:p>
        </p:txBody>
      </p:sp>
      <p:sp>
        <p:nvSpPr>
          <p:cNvPr id="9" name="Rectangle 8"/>
          <p:cNvSpPr/>
          <p:nvPr/>
        </p:nvSpPr>
        <p:spPr>
          <a:xfrm>
            <a:off x="1118906" y="5995493"/>
            <a:ext cx="9628403" cy="72566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endParaRPr lang="en-US" sz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l-GR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Ελάχιστοι εφαρμόζουν </a:t>
            </a:r>
            <a:r>
              <a:rPr lang="el-GR" sz="1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6ημερη </a:t>
            </a:r>
            <a:r>
              <a:rPr lang="el-GR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απασχόληση</a:t>
            </a:r>
          </a:p>
          <a:p>
            <a:r>
              <a:rPr lang="el-GR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50% των ερωτηθέντων δηλώνουν πως έχουν την ανάγκη για 6η ημέρα εργασίας του </a:t>
            </a:r>
            <a:r>
              <a:rPr lang="el-GR" sz="1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προσωπικού</a:t>
            </a:r>
          </a:p>
          <a:p>
            <a:r>
              <a:rPr lang="el-GR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Οι συμμετέχοντες είχαν τη δυνατότητα πολλαπλών </a:t>
            </a:r>
            <a:r>
              <a:rPr lang="el-GR" sz="1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απαντήσεων</a:t>
            </a:r>
            <a:endParaRPr lang="el-GR" sz="1400" dirty="0">
              <a:solidFill>
                <a:schemeClr val="tx2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l-GR" sz="1400" dirty="0">
              <a:solidFill>
                <a:schemeClr val="tx2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 descr="Group">
            <a:extLst>
              <a:ext uri="{FF2B5EF4-FFF2-40B4-BE49-F238E27FC236}">
                <a16:creationId xmlns:a16="http://schemas.microsoft.com/office/drawing/2014/main" id="{88F8C9F3-7615-45BF-B785-33C277085718}"/>
              </a:ext>
            </a:extLst>
          </p:cNvPr>
          <p:cNvSpPr/>
          <p:nvPr/>
        </p:nvSpPr>
        <p:spPr>
          <a:xfrm>
            <a:off x="502944" y="6024526"/>
            <a:ext cx="666439" cy="574352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998868"/>
              <a:satOff val="-440"/>
              <a:lumOff val="1177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0736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6F308-BB57-35CB-E46E-764FD940E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F2A70B-0DF5-AC75-4F15-3AF36B3F0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09" y="158131"/>
            <a:ext cx="1863914" cy="713578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99D4F38-95D5-4575-99D0-8465EDED59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1187663"/>
              </p:ext>
            </p:extLst>
          </p:nvPr>
        </p:nvGraphicFramePr>
        <p:xfrm>
          <a:off x="-1138555" y="869358"/>
          <a:ext cx="10220605" cy="5988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69E5545-AD7B-12A2-D602-74A8F4437DB0}"/>
              </a:ext>
            </a:extLst>
          </p:cNvPr>
          <p:cNvSpPr/>
          <p:nvPr/>
        </p:nvSpPr>
        <p:spPr>
          <a:xfrm>
            <a:off x="273084" y="1058212"/>
            <a:ext cx="88832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Προτάσεις για βελτίωση Ψηφιακής Κάρτας</a:t>
            </a:r>
          </a:p>
        </p:txBody>
      </p:sp>
      <p:sp>
        <p:nvSpPr>
          <p:cNvPr id="8" name="Rectangle 7"/>
          <p:cNvSpPr/>
          <p:nvPr/>
        </p:nvSpPr>
        <p:spPr>
          <a:xfrm>
            <a:off x="8291217" y="2292659"/>
            <a:ext cx="9628403" cy="72566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endParaRPr lang="en-US" sz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l-GR" sz="1400" dirty="0">
              <a:solidFill>
                <a:schemeClr val="tx2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l-GR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Επικρατέστερες προτάσεις:</a:t>
            </a:r>
          </a:p>
          <a:p>
            <a:r>
              <a:rPr lang="el-GR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1. Προσαρμογή προστίμων </a:t>
            </a:r>
          </a:p>
          <a:p>
            <a:r>
              <a:rPr lang="el-GR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 Χρόνος προετοιμασίας </a:t>
            </a:r>
          </a:p>
          <a:p>
            <a:r>
              <a:rPr lang="el-GR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 Επιείκεια για διαδικαστικές παραβάσεις</a:t>
            </a:r>
          </a:p>
          <a:p>
            <a:endParaRPr lang="el-GR" sz="1400" dirty="0">
              <a:solidFill>
                <a:schemeClr val="tx2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 descr="Group">
            <a:extLst>
              <a:ext uri="{FF2B5EF4-FFF2-40B4-BE49-F238E27FC236}">
                <a16:creationId xmlns:a16="http://schemas.microsoft.com/office/drawing/2014/main" id="{88F8C9F3-7615-45BF-B785-33C277085718}"/>
              </a:ext>
            </a:extLst>
          </p:cNvPr>
          <p:cNvSpPr/>
          <p:nvPr/>
        </p:nvSpPr>
        <p:spPr>
          <a:xfrm>
            <a:off x="8291217" y="1884886"/>
            <a:ext cx="666439" cy="574352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998868"/>
              <a:satOff val="-440"/>
              <a:lumOff val="1177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35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6F308-BB57-35CB-E46E-764FD940E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F2A70B-0DF5-AC75-4F15-3AF36B3F0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81" y="112843"/>
            <a:ext cx="1863914" cy="713578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70FBAFA-EE96-349F-94EB-254CD1ADFA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43825"/>
              </p:ext>
            </p:extLst>
          </p:nvPr>
        </p:nvGraphicFramePr>
        <p:xfrm>
          <a:off x="0" y="1530323"/>
          <a:ext cx="8510954" cy="4802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11D23040-BB1F-FEFF-3814-6A753ABBFFED}"/>
              </a:ext>
            </a:extLst>
          </p:cNvPr>
          <p:cNvSpPr/>
          <p:nvPr/>
        </p:nvSpPr>
        <p:spPr>
          <a:xfrm>
            <a:off x="2603148" y="374057"/>
            <a:ext cx="79725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Προτάσεις για βελτίωση ΕΡΓΑΝΗ ΙΙ</a:t>
            </a:r>
          </a:p>
        </p:txBody>
      </p:sp>
      <p:sp>
        <p:nvSpPr>
          <p:cNvPr id="8" name="Rectangle 7"/>
          <p:cNvSpPr/>
          <p:nvPr/>
        </p:nvSpPr>
        <p:spPr>
          <a:xfrm>
            <a:off x="7270584" y="2362326"/>
            <a:ext cx="4690757" cy="145591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endParaRPr lang="en-US" sz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l-GR" sz="1400" dirty="0">
              <a:solidFill>
                <a:schemeClr val="tx2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l-GR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Συντριπτικό % διατύπωσε την επιθυμία του:</a:t>
            </a:r>
          </a:p>
          <a:p>
            <a:r>
              <a:rPr lang="el-GR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Να μην αναρτάται αυτούσια η σύμβαση στο ΕΡΓΑΝΗ ΙΙ</a:t>
            </a:r>
          </a:p>
          <a:p>
            <a:r>
              <a:rPr lang="el-GR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Να διατηρηθούν μόνο οι ουσιώδη όροι </a:t>
            </a:r>
            <a:r>
              <a:rPr lang="el-GR" sz="1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εργασίας</a:t>
            </a:r>
          </a:p>
          <a:p>
            <a:r>
              <a:rPr lang="el-GR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Οι συμμετέχοντες είχαν τη δυνατότητα πολλαπλών απαντήσεων</a:t>
            </a:r>
          </a:p>
          <a:p>
            <a:endParaRPr lang="el-GR" sz="1400" dirty="0">
              <a:solidFill>
                <a:schemeClr val="tx2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 descr="Group">
            <a:extLst>
              <a:ext uri="{FF2B5EF4-FFF2-40B4-BE49-F238E27FC236}">
                <a16:creationId xmlns:a16="http://schemas.microsoft.com/office/drawing/2014/main" id="{88F8C9F3-7615-45BF-B785-33C277085718}"/>
              </a:ext>
            </a:extLst>
          </p:cNvPr>
          <p:cNvSpPr/>
          <p:nvPr/>
        </p:nvSpPr>
        <p:spPr>
          <a:xfrm>
            <a:off x="7374958" y="2075150"/>
            <a:ext cx="666439" cy="574352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998868"/>
              <a:satOff val="-440"/>
              <a:lumOff val="1177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864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EFADC-1ECC-45BD-B9E8-3CFEF6CE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341213"/>
            <a:ext cx="8322755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Κυριότερα συμπεράσματα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F28FD-683A-4188-810D-0EBFAB286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6913246" cy="3760891"/>
          </a:xfrm>
        </p:spPr>
        <p:txBody>
          <a:bodyPr vert="horz" lIns="0" tIns="45720" rIns="0" bIns="45720" rtlCol="0">
            <a:noAutofit/>
          </a:bodyPr>
          <a:lstStyle/>
          <a:p>
            <a:r>
              <a:rPr lang="el-G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Σαφήνεια </a:t>
            </a:r>
            <a:r>
              <a:rPr lang="el-GR" sz="1600" dirty="0">
                <a:latin typeface="Verdana" panose="020B0604030504040204" pitchFamily="34" charset="0"/>
                <a:ea typeface="Verdana" panose="020B0604030504040204" pitchFamily="34" charset="0"/>
              </a:rPr>
              <a:t>και διευκρινήσεις για χρήση Ψηφιακής </a:t>
            </a:r>
            <a:r>
              <a:rPr lang="el-G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Κάρτας</a:t>
            </a:r>
          </a:p>
          <a:p>
            <a:r>
              <a:rPr lang="el-GR" sz="1600" dirty="0">
                <a:latin typeface="Verdana" panose="020B0604030504040204" pitchFamily="34" charset="0"/>
                <a:ea typeface="Verdana" panose="020B0604030504040204" pitchFamily="34" charset="0"/>
              </a:rPr>
              <a:t>Περισσότερη </a:t>
            </a:r>
            <a:r>
              <a:rPr lang="el-G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Ευελιξία</a:t>
            </a:r>
          </a:p>
          <a:p>
            <a:r>
              <a:rPr lang="el-GR" sz="1600" dirty="0">
                <a:latin typeface="Verdana" panose="020B0604030504040204" pitchFamily="34" charset="0"/>
                <a:ea typeface="Verdana" panose="020B0604030504040204" pitchFamily="34" charset="0"/>
              </a:rPr>
              <a:t>Αύξηση γραφειοκρατικού όγκου εργασιών στα τμήματα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HR</a:t>
            </a:r>
            <a:r>
              <a:rPr lang="el-GR" sz="1600" dirty="0">
                <a:latin typeface="Verdana" panose="020B0604030504040204" pitchFamily="34" charset="0"/>
                <a:ea typeface="Verdana" panose="020B0604030504040204" pitchFamily="34" charset="0"/>
              </a:rPr>
              <a:t> – Απομάκρυνση από Στρατηγικός </a:t>
            </a:r>
            <a:r>
              <a:rPr lang="el-G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Εταίρος</a:t>
            </a:r>
          </a:p>
          <a:p>
            <a:r>
              <a:rPr lang="el-GR" sz="1600" dirty="0">
                <a:latin typeface="Verdana" panose="020B0604030504040204" pitchFamily="34" charset="0"/>
                <a:ea typeface="Verdana" panose="020B0604030504040204" pitchFamily="34" charset="0"/>
              </a:rPr>
              <a:t>Αυτοματοποίηση Συστημάτων και διαχείριση όγκου πληροφοριών προς όφελος </a:t>
            </a:r>
            <a:r>
              <a:rPr lang="el-G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όλων</a:t>
            </a:r>
          </a:p>
          <a:p>
            <a:r>
              <a:rPr lang="el-GR" sz="1600" dirty="0">
                <a:latin typeface="Verdana" panose="020B0604030504040204" pitchFamily="34" charset="0"/>
                <a:ea typeface="Verdana" panose="020B0604030504040204" pitchFamily="34" charset="0"/>
              </a:rPr>
              <a:t>Αύξηση κόστους σε </a:t>
            </a:r>
            <a:r>
              <a:rPr lang="el-G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εργοδότη</a:t>
            </a:r>
          </a:p>
          <a:p>
            <a:r>
              <a:rPr lang="el-GR" sz="1600" dirty="0">
                <a:latin typeface="Verdana" panose="020B0604030504040204" pitchFamily="34" charset="0"/>
                <a:ea typeface="Verdana" panose="020B0604030504040204" pitchFamily="34" charset="0"/>
              </a:rPr>
              <a:t>Μείωση ποσού επιβολής προστίμων και επαναπροσδιορισμός</a:t>
            </a:r>
          </a:p>
          <a:p>
            <a:endParaRPr lang="el-G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l-G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l-G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l-G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l-GR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l-G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0" b="7920"/>
          <a:stretch>
            <a:fillRect/>
          </a:stretch>
        </p:blipFill>
        <p:spPr>
          <a:xfrm>
            <a:off x="-1" y="1106691"/>
            <a:ext cx="4467873" cy="5751309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88E59A-8EBD-BD07-ED5C-AEE547FE3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4154" y="5468581"/>
            <a:ext cx="2952877" cy="14189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F2A70B-0DF5-AC75-4F15-3AF36B3F0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75" y="235112"/>
            <a:ext cx="1863914" cy="71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6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366F56-B8FF-48A0-AF71-EC4BD9531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883877" cy="1132395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Προτάσεις βελτίωσης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74FED9E-E7B7-481E-8BD9-53BE272F0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178" y="1132395"/>
            <a:ext cx="7881000" cy="5164537"/>
          </a:xfrm>
        </p:spPr>
        <p:txBody>
          <a:bodyPr>
            <a:noAutofit/>
          </a:bodyPr>
          <a:lstStyle/>
          <a:p>
            <a:r>
              <a:rPr lang="el-GR" sz="16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Προστατευτικές </a:t>
            </a:r>
            <a:r>
              <a:rPr lang="el-GR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διατάξεις για τον εργοδότη</a:t>
            </a:r>
          </a:p>
          <a:p>
            <a:r>
              <a:rPr lang="el-GR" sz="16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Βελτίωση </a:t>
            </a:r>
            <a:r>
              <a:rPr lang="el-GR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υποβολής απολογιστικού </a:t>
            </a:r>
            <a:r>
              <a:rPr lang="el-GR" sz="16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υπερωρίας</a:t>
            </a:r>
          </a:p>
          <a:p>
            <a:r>
              <a:rPr lang="el-GR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Επιδότηση στις επιχειρήσεις για αγορά εξοπλισμού </a:t>
            </a:r>
            <a:endParaRPr lang="el-GR" sz="16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l-GR" sz="16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Κωδικοποίηση </a:t>
            </a:r>
            <a:r>
              <a:rPr lang="el-GR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διατάξεων που αφορούν την ψηφιακή </a:t>
            </a:r>
            <a:r>
              <a:rPr lang="el-GR" sz="16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κάρτα</a:t>
            </a:r>
          </a:p>
          <a:p>
            <a:r>
              <a:rPr lang="el-GR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24ωρη τηλεφωνική γραμμή εξυπηρέτησης</a:t>
            </a:r>
          </a:p>
          <a:p>
            <a:pPr lvl="0"/>
            <a:r>
              <a:rPr lang="el-GR" sz="16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Συνεχής </a:t>
            </a:r>
            <a:r>
              <a:rPr lang="el-GR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επικοινωνία με τις εταιρείες που έχουν αναλάβει υλοποίηση στα συστήματα για τα συστημικά σφάλματα και τρόπους </a:t>
            </a:r>
            <a:r>
              <a:rPr lang="el-GR" sz="16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επίλυσης</a:t>
            </a:r>
          </a:p>
          <a:p>
            <a:r>
              <a:rPr lang="el-GR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Κατάργηση Ετήσιου Πίνακα </a:t>
            </a:r>
            <a:endParaRPr lang="el-GR" sz="16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l-GR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Ορισμός πλαισίου για Τηλεργασία και Ψηφιακή </a:t>
            </a:r>
            <a:r>
              <a:rPr lang="el-GR" sz="16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Κάρτα</a:t>
            </a:r>
          </a:p>
          <a:p>
            <a:r>
              <a:rPr lang="el-GR" sz="16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Ορισμός χρονοδιαγράμματος ένταξης λοιπών κλάδων στην Ψηφιακή Κάρτα</a:t>
            </a:r>
          </a:p>
          <a:p>
            <a:pPr marL="0" indent="0">
              <a:buNone/>
            </a:pPr>
            <a:endParaRPr lang="el-GR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l-GR" sz="700" dirty="0" smtClean="0"/>
          </a:p>
          <a:p>
            <a:pPr>
              <a:buNone/>
            </a:pPr>
            <a:endParaRPr lang="en-US" sz="700" dirty="0"/>
          </a:p>
          <a:p>
            <a:pPr lvl="0">
              <a:buFont typeface="+mj-lt"/>
              <a:buNone/>
            </a:pPr>
            <a:endParaRPr lang="el-GR" sz="500" dirty="0"/>
          </a:p>
        </p:txBody>
      </p:sp>
      <p:sp>
        <p:nvSpPr>
          <p:cNvPr id="5" name="Rectangle 4" descr="Users">
            <a:extLst>
              <a:ext uri="{FF2B5EF4-FFF2-40B4-BE49-F238E27FC236}">
                <a16:creationId xmlns:a16="http://schemas.microsoft.com/office/drawing/2014/main" id="{C123C14A-AC1C-49E6-84C6-5EC75804E103}"/>
              </a:ext>
            </a:extLst>
          </p:cNvPr>
          <p:cNvSpPr/>
          <p:nvPr/>
        </p:nvSpPr>
        <p:spPr>
          <a:xfrm>
            <a:off x="3115163" y="2417888"/>
            <a:ext cx="1043437" cy="104343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F2A70B-0DF5-AC75-4F15-3AF36B3F0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1249" y="6043593"/>
            <a:ext cx="1863914" cy="713578"/>
          </a:xfrm>
          <a:prstGeom prst="rect">
            <a:avLst/>
          </a:prstGeom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17366F56-B8FF-48A0-AF71-EC4BD9531F04}"/>
              </a:ext>
            </a:extLst>
          </p:cNvPr>
          <p:cNvSpPr txBox="1">
            <a:spLocks/>
          </p:cNvSpPr>
          <p:nvPr/>
        </p:nvSpPr>
        <p:spPr>
          <a:xfrm>
            <a:off x="-188732" y="2328930"/>
            <a:ext cx="2975317" cy="1132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50" baseline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l-GR" sz="2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Ψηφιακή Κάρτα</a:t>
            </a:r>
            <a:endParaRPr lang="en-US" sz="28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84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366F56-B8FF-48A0-AF71-EC4BD9531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66" y="-96479"/>
            <a:ext cx="6995160" cy="1132395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Προτάσεις 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l-GR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βελτίωσης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74FED9E-E7B7-481E-8BD9-53BE272F0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1796" y="800010"/>
            <a:ext cx="7794674" cy="5164537"/>
          </a:xfrm>
        </p:spPr>
        <p:txBody>
          <a:bodyPr>
            <a:normAutofit/>
          </a:bodyPr>
          <a:lstStyle/>
          <a:p>
            <a:r>
              <a:rPr lang="el-GR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Κατάργηση καταχώρησης σύμβασης εργασίας </a:t>
            </a:r>
            <a:endParaRPr lang="en-US" sz="18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l-GR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Συμβάσεις Ορισμένου Χρόνου – Να προβλεφθεί </a:t>
            </a:r>
            <a:r>
              <a:rPr lang="el-GR" sz="1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η </a:t>
            </a:r>
            <a:r>
              <a:rPr lang="el-GR" sz="1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επιλογή </a:t>
            </a:r>
            <a:r>
              <a:rPr lang="en-US" sz="1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el-GR" sz="1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ανανέωση σύμβασης</a:t>
            </a:r>
            <a:r>
              <a:rPr lang="en-US" sz="1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  <a:endParaRPr lang="el-GR" sz="18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l-GR" sz="1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Να καταργηθεί η υποχρεωτική </a:t>
            </a:r>
            <a:r>
              <a:rPr lang="el-GR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η υπογραφή του εργαζομένου επί της αναγγελίας πρόσληψης. </a:t>
            </a:r>
            <a:endParaRPr lang="el-GR" sz="18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l-GR" sz="1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Δυνατότητα </a:t>
            </a:r>
            <a:r>
              <a:rPr lang="el-GR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ακύρωσης πρόσληψης στο ΕΡΓΑΝΗ, αν δεν εμφανιστεί ο/η </a:t>
            </a:r>
            <a:r>
              <a:rPr lang="el-GR" sz="1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υποψήφιος/α</a:t>
            </a:r>
          </a:p>
          <a:p>
            <a:r>
              <a:rPr lang="el-GR" sz="1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Να </a:t>
            </a:r>
            <a:r>
              <a:rPr lang="el-GR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προβλεφθεί εκ νέου ότι για την αναγγελία της οικειοθελούς αποχωρήσεως δεν απαιτείται η υπογραφή </a:t>
            </a:r>
            <a:r>
              <a:rPr lang="el-GR" sz="1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εργαζομένου/ης</a:t>
            </a:r>
            <a:endParaRPr lang="en-US" sz="18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l-GR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Δυνατότητα </a:t>
            </a:r>
            <a:r>
              <a:rPr lang="el-GR" sz="1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διόρθωσης καταχωρημένων στοιχείων στο ΕΡΓΑΝΗ</a:t>
            </a:r>
            <a:endParaRPr lang="en-US" sz="18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l-GR" sz="1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Άμεση </a:t>
            </a:r>
            <a:r>
              <a:rPr lang="el-GR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αναβάθμιση συστήματος Εργάνη, να παρέχει μετρήσιμα δεδομένα (</a:t>
            </a:r>
            <a:r>
              <a:rPr lang="el-GR" sz="18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metrics</a:t>
            </a:r>
            <a:r>
              <a:rPr lang="el-GR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για μείωση διαχειριστικού </a:t>
            </a:r>
            <a:r>
              <a:rPr lang="el-GR" sz="1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όγκου</a:t>
            </a:r>
            <a:endParaRPr lang="el-GR" dirty="0"/>
          </a:p>
        </p:txBody>
      </p:sp>
      <p:sp>
        <p:nvSpPr>
          <p:cNvPr id="5" name="Rectangle 4" descr="Users">
            <a:extLst>
              <a:ext uri="{FF2B5EF4-FFF2-40B4-BE49-F238E27FC236}">
                <a16:creationId xmlns:a16="http://schemas.microsoft.com/office/drawing/2014/main" id="{C123C14A-AC1C-49E6-84C6-5EC75804E103}"/>
              </a:ext>
            </a:extLst>
          </p:cNvPr>
          <p:cNvSpPr/>
          <p:nvPr/>
        </p:nvSpPr>
        <p:spPr>
          <a:xfrm>
            <a:off x="3003665" y="2417887"/>
            <a:ext cx="1043437" cy="104343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F2A70B-0DF5-AC75-4F15-3AF36B3F0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2971" y="6043593"/>
            <a:ext cx="1863914" cy="713578"/>
          </a:xfrm>
          <a:prstGeom prst="rect">
            <a:avLst/>
          </a:prstGeom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17366F56-B8FF-48A0-AF71-EC4BD9531F04}"/>
              </a:ext>
            </a:extLst>
          </p:cNvPr>
          <p:cNvSpPr txBox="1">
            <a:spLocks/>
          </p:cNvSpPr>
          <p:nvPr/>
        </p:nvSpPr>
        <p:spPr>
          <a:xfrm>
            <a:off x="-279009" y="2249884"/>
            <a:ext cx="3924886" cy="1132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50" baseline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ERGANI </a:t>
            </a:r>
            <a:endParaRPr lang="en-US" sz="28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60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366F56-B8FF-48A0-AF71-EC4BD9531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245" y="2306086"/>
            <a:ext cx="6995160" cy="1132395"/>
          </a:xfrm>
        </p:spPr>
        <p:txBody>
          <a:bodyPr>
            <a:normAutofit/>
          </a:bodyPr>
          <a:lstStyle/>
          <a:p>
            <a:r>
              <a:rPr lang="el-GR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Προτάσεις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74FED9E-E7B7-481E-8BD9-53BE272F0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6544" y="879056"/>
            <a:ext cx="7838776" cy="5164537"/>
          </a:xfrm>
        </p:spPr>
        <p:txBody>
          <a:bodyPr>
            <a:normAutofit/>
          </a:bodyPr>
          <a:lstStyle/>
          <a:p>
            <a:r>
              <a:rPr lang="el-GR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Επανακαθορισμός κριτηρίων Διευθυντικού Στελέχους</a:t>
            </a:r>
          </a:p>
          <a:p>
            <a:r>
              <a:rPr lang="el-GR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Μειωμένοι Συντελεστές ΦΜΥ στα Πριμ Παραγωγικότητας</a:t>
            </a:r>
          </a:p>
          <a:p>
            <a:r>
              <a:rPr lang="el-GR" sz="1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Συμβάσεις </a:t>
            </a:r>
            <a:r>
              <a:rPr lang="el-GR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μαθητείας (μείωση ποσού αμοιβής και επέκταση και σε </a:t>
            </a:r>
            <a:r>
              <a:rPr lang="el-GR" sz="1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Πανεπιστήμια</a:t>
            </a:r>
            <a:endParaRPr lang="en-US" sz="18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l-GR" sz="1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Αύξηση </a:t>
            </a:r>
            <a:r>
              <a:rPr lang="el-GR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των διατακτικών σίτισης</a:t>
            </a:r>
            <a:r>
              <a:rPr lang="en-US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l-GR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στα 8 </a:t>
            </a:r>
            <a:r>
              <a:rPr lang="el-GR" sz="1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ευρώ, </a:t>
            </a:r>
            <a:r>
              <a:rPr lang="el-GR" sz="1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κατά ελάχιστο</a:t>
            </a:r>
            <a:endParaRPr lang="el-GR" sz="18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l-GR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Αύξηση του αφορολόγητου για ιδιωτικά ιατροφαρμακευτικά </a:t>
            </a:r>
            <a:r>
              <a:rPr lang="el-GR" sz="1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προγράμματα</a:t>
            </a:r>
          </a:p>
          <a:p>
            <a:r>
              <a:rPr lang="el-GR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Αύξηση του ποσού παροχών σε </a:t>
            </a:r>
            <a:r>
              <a:rPr lang="el-GR" sz="1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είδος</a:t>
            </a:r>
            <a:endParaRPr lang="el-GR" sz="18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None/>
            </a:pPr>
            <a:endParaRPr lang="en-US" sz="3200" dirty="0"/>
          </a:p>
          <a:p>
            <a:pPr lvl="0">
              <a:buFont typeface="+mj-lt"/>
              <a:buNone/>
            </a:pPr>
            <a:endParaRPr lang="el-GR" dirty="0"/>
          </a:p>
        </p:txBody>
      </p:sp>
      <p:sp>
        <p:nvSpPr>
          <p:cNvPr id="5" name="Rectangle 4" descr="Users">
            <a:extLst>
              <a:ext uri="{FF2B5EF4-FFF2-40B4-BE49-F238E27FC236}">
                <a16:creationId xmlns:a16="http://schemas.microsoft.com/office/drawing/2014/main" id="{C123C14A-AC1C-49E6-84C6-5EC75804E103}"/>
              </a:ext>
            </a:extLst>
          </p:cNvPr>
          <p:cNvSpPr/>
          <p:nvPr/>
        </p:nvSpPr>
        <p:spPr>
          <a:xfrm>
            <a:off x="3003815" y="2350564"/>
            <a:ext cx="1043437" cy="104343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F2A70B-0DF5-AC75-4F15-3AF36B3F0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8148" y="6043593"/>
            <a:ext cx="1863914" cy="71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2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93204-A3BE-ADAD-B1BA-5C8C9BE8B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88331DBB-0A8B-4635-9F3E-F250C17BA586}"/>
              </a:ext>
            </a:extLst>
          </p:cNvPr>
          <p:cNvSpPr/>
          <p:nvPr/>
        </p:nvSpPr>
        <p:spPr>
          <a:xfrm>
            <a:off x="773722" y="1899195"/>
            <a:ext cx="5546491" cy="2590743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CCEA3D6-BD3E-41F6-B439-D1CFB5E239D2}"/>
              </a:ext>
            </a:extLst>
          </p:cNvPr>
          <p:cNvSpPr txBox="1">
            <a:spLocks/>
          </p:cNvSpPr>
          <p:nvPr/>
        </p:nvSpPr>
        <p:spPr>
          <a:xfrm>
            <a:off x="918933" y="2304342"/>
            <a:ext cx="6083998" cy="2055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l-GR" sz="2000" dirty="0">
                <a:solidFill>
                  <a:srgbClr val="035BA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Η έρευνα περιλάμβανε τις εξής ενότητες</a:t>
            </a:r>
            <a:r>
              <a:rPr lang="en-US" sz="2000" dirty="0">
                <a:solidFill>
                  <a:srgbClr val="035BA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35BA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Ψηφιακή Κάρτα Εργασίας</a:t>
            </a:r>
            <a:endParaRPr lang="en-US" sz="2000" dirty="0">
              <a:solidFill>
                <a:srgbClr val="035BA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35BA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Χρονικά Όρια Εργασίας </a:t>
            </a:r>
            <a:endParaRPr lang="en-US" sz="2000" dirty="0">
              <a:solidFill>
                <a:srgbClr val="035BA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35BA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ΠΣ Εργάνη ΙΙ</a:t>
            </a:r>
            <a:endParaRPr lang="en-GR" sz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DD6B36E-6548-CCC3-0F59-C20B850FD4A6}"/>
              </a:ext>
            </a:extLst>
          </p:cNvPr>
          <p:cNvSpPr/>
          <p:nvPr/>
        </p:nvSpPr>
        <p:spPr>
          <a:xfrm>
            <a:off x="6857720" y="1961645"/>
            <a:ext cx="4677038" cy="937079"/>
          </a:xfrm>
          <a:prstGeom prst="roundRect">
            <a:avLst/>
          </a:prstGeom>
          <a:solidFill>
            <a:srgbClr val="F4A2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950D0C-D180-577C-A764-67FEC424D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87" y="210722"/>
            <a:ext cx="1863914" cy="7135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0381E7C-5555-3C93-558C-150BD8EDD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9252" y="5439085"/>
            <a:ext cx="2952877" cy="1418915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2FA971EC-8A91-B894-330E-8CB4F6CBCC0F}"/>
              </a:ext>
            </a:extLst>
          </p:cNvPr>
          <p:cNvSpPr txBox="1">
            <a:spLocks/>
          </p:cNvSpPr>
          <p:nvPr/>
        </p:nvSpPr>
        <p:spPr>
          <a:xfrm>
            <a:off x="7071936" y="1975864"/>
            <a:ext cx="4248605" cy="9086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l-G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Περίοδος διεξαγωγής έρευνας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endParaRPr lang="el-GR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23</a:t>
            </a:r>
            <a:r>
              <a:rPr lang="el-G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31/10/2024</a:t>
            </a: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472D4C14-7F61-4B72-8FB2-CD1D060CF47E}"/>
              </a:ext>
            </a:extLst>
          </p:cNvPr>
          <p:cNvSpPr/>
          <p:nvPr/>
        </p:nvSpPr>
        <p:spPr>
          <a:xfrm>
            <a:off x="7002931" y="3041337"/>
            <a:ext cx="4733811" cy="1318056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158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l-GR" sz="2000" dirty="0">
                <a:latin typeface="Verdana" panose="020B0604030504040204" pitchFamily="34" charset="0"/>
                <a:ea typeface="Verdana" panose="020B0604030504040204" pitchFamily="34" charset="0"/>
              </a:rPr>
              <a:t>Ολοκληρωμένα ερωτηματολόγια</a:t>
            </a:r>
          </a:p>
          <a:p>
            <a:r>
              <a:rPr lang="el-GR" sz="2000" dirty="0">
                <a:latin typeface="Verdana" panose="020B0604030504040204" pitchFamily="34" charset="0"/>
                <a:ea typeface="Verdana" panose="020B0604030504040204" pitchFamily="34" charset="0"/>
              </a:rPr>
              <a:t>Συμμετοχές από </a:t>
            </a:r>
            <a:r>
              <a:rPr lang="el-GR" sz="2400" dirty="0">
                <a:latin typeface="Verdana" panose="020B0604030504040204" pitchFamily="34" charset="0"/>
                <a:ea typeface="Verdana" panose="020B0604030504040204" pitchFamily="34" charset="0"/>
              </a:rPr>
              <a:t>25</a:t>
            </a:r>
            <a:r>
              <a:rPr lang="el-GR" sz="2000" dirty="0">
                <a:latin typeface="Verdana" panose="020B0604030504040204" pitchFamily="34" charset="0"/>
                <a:ea typeface="Verdana" panose="020B0604030504040204" pitchFamily="34" charset="0"/>
              </a:rPr>
              <a:t> κλάδους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67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" grpId="0" animBg="1"/>
      <p:bldP spid="5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4351F-C32A-56CE-CB18-E523F8984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8D992-0B0A-69BD-DB86-A234637E8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148" y="2061665"/>
            <a:ext cx="9409276" cy="2046573"/>
          </a:xfrm>
        </p:spPr>
        <p:txBody>
          <a:bodyPr anchor="b">
            <a:noAutofit/>
          </a:bodyPr>
          <a:lstStyle/>
          <a:p>
            <a:pPr algn="l"/>
            <a:r>
              <a:rPr lang="el-GR" i="0" dirty="0" smtClean="0">
                <a:solidFill>
                  <a:srgbClr val="035BA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Ευχαριστού</a:t>
            </a:r>
            <a:r>
              <a:rPr lang="el-GR" dirty="0">
                <a:solidFill>
                  <a:srgbClr val="035BA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μ</a:t>
            </a:r>
            <a:r>
              <a:rPr lang="el-GR" i="0" dirty="0" smtClean="0">
                <a:solidFill>
                  <a:srgbClr val="035BA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ε</a:t>
            </a:r>
            <a:r>
              <a:rPr lang="el-GR" i="0" dirty="0">
                <a:solidFill>
                  <a:srgbClr val="035BA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!</a:t>
            </a:r>
            <a:endParaRPr lang="en-GR" dirty="0">
              <a:solidFill>
                <a:srgbClr val="035BA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30E502-BC1A-4258-C08F-343BB051C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110" y="4568547"/>
            <a:ext cx="4825922" cy="23189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C03476-9F08-A8F6-E040-768F0BE76524}"/>
              </a:ext>
            </a:extLst>
          </p:cNvPr>
          <p:cNvSpPr txBox="1"/>
          <p:nvPr/>
        </p:nvSpPr>
        <p:spPr>
          <a:xfrm>
            <a:off x="356371" y="6025316"/>
            <a:ext cx="5788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rgbClr val="035BAA"/>
                </a:solidFill>
                <a:latin typeface="Myriad Pro Light" panose="020B0403030403020204" pitchFamily="34" charset="0"/>
              </a:rPr>
              <a:t>Χελμού 34, ΤΚ14565 • Άγιος Στέφανος • Τ +30 210 6824092 • </a:t>
            </a:r>
            <a:r>
              <a:rPr lang="en-GB" sz="1200" dirty="0" err="1">
                <a:solidFill>
                  <a:srgbClr val="035BAA"/>
                </a:solidFill>
                <a:latin typeface="Myriad Pro Light" panose="020B0403030403020204" pitchFamily="34" charset="0"/>
              </a:rPr>
              <a:t>info@gpma.gr</a:t>
            </a:r>
            <a:r>
              <a:rPr lang="en-GB" sz="1200" dirty="0">
                <a:solidFill>
                  <a:srgbClr val="035BAA"/>
                </a:solidFill>
                <a:latin typeface="Myriad Pro Light" panose="020B0403030403020204" pitchFamily="34" charset="0"/>
              </a:rPr>
              <a:t> • </a:t>
            </a:r>
            <a:r>
              <a:rPr lang="en-GB" sz="1200" dirty="0" err="1">
                <a:solidFill>
                  <a:srgbClr val="035BAA"/>
                </a:solidFill>
                <a:latin typeface="Myriad Pro Light" panose="020B0403030403020204" pitchFamily="34" charset="0"/>
              </a:rPr>
              <a:t>www.gpma.gr</a:t>
            </a:r>
            <a:endParaRPr lang="en-GR" sz="1200" dirty="0">
              <a:solidFill>
                <a:srgbClr val="035BAA"/>
              </a:solidFill>
              <a:latin typeface="Myriad Pro Light" panose="020B0403030403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B1CE09-B201-7EF5-C261-6F847001C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2983" y="5865979"/>
            <a:ext cx="647700" cy="393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47725E-E7F0-1B51-DC67-FA6A15FEED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4190" y="5777912"/>
            <a:ext cx="495300" cy="495300"/>
          </a:xfrm>
          <a:prstGeom prst="rect">
            <a:avLst/>
          </a:prstGeom>
        </p:spPr>
      </p:pic>
      <p:pic>
        <p:nvPicPr>
          <p:cNvPr id="3" name="Picture 2" descr="A blue and pink logo&#10;&#10;Description automatically generated">
            <a:extLst>
              <a:ext uri="{FF2B5EF4-FFF2-40B4-BE49-F238E27FC236}">
                <a16:creationId xmlns:a16="http://schemas.microsoft.com/office/drawing/2014/main" id="{D9D9BA55-A7EC-AE64-0AFC-132CC33611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105" y="555686"/>
            <a:ext cx="2426007" cy="96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6F308-BB57-35CB-E46E-764FD940E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F2A70B-0DF5-AC75-4F15-3AF36B3F0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81" y="163266"/>
            <a:ext cx="1863914" cy="713578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D40D618-4DE5-42FF-9E34-7AF61C1714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016313"/>
              </p:ext>
            </p:extLst>
          </p:nvPr>
        </p:nvGraphicFramePr>
        <p:xfrm>
          <a:off x="0" y="1370472"/>
          <a:ext cx="10937153" cy="5405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C5B58E7-3A2E-3BFB-8A2F-29D805749085}"/>
              </a:ext>
            </a:extLst>
          </p:cNvPr>
          <p:cNvSpPr/>
          <p:nvPr/>
        </p:nvSpPr>
        <p:spPr>
          <a:xfrm>
            <a:off x="2333228" y="995334"/>
            <a:ext cx="6047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Κλάδοι Δραστηριοποίησης</a:t>
            </a:r>
          </a:p>
        </p:txBody>
      </p:sp>
      <p:sp>
        <p:nvSpPr>
          <p:cNvPr id="7" name="Rectangle 6" descr="Group">
            <a:extLst>
              <a:ext uri="{FF2B5EF4-FFF2-40B4-BE49-F238E27FC236}">
                <a16:creationId xmlns:a16="http://schemas.microsoft.com/office/drawing/2014/main" id="{88F8C9F3-7615-45BF-B785-33C277085718}"/>
              </a:ext>
            </a:extLst>
          </p:cNvPr>
          <p:cNvSpPr/>
          <p:nvPr/>
        </p:nvSpPr>
        <p:spPr>
          <a:xfrm>
            <a:off x="6656649" y="2614428"/>
            <a:ext cx="608046" cy="558837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998868"/>
              <a:satOff val="-440"/>
              <a:lumOff val="1177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264695" y="2632246"/>
            <a:ext cx="5079705" cy="54101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endParaRPr lang="en-US" sz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l-GR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50% </a:t>
            </a:r>
            <a:r>
              <a:rPr lang="el-GR" sz="1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από Βιομηχανία</a:t>
            </a:r>
            <a:r>
              <a:rPr lang="el-GR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Λιανεμπόριο Υπηρεσίες 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16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6F308-BB57-35CB-E46E-764FD940E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F2A70B-0DF5-AC75-4F15-3AF36B3F0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49" y="163266"/>
            <a:ext cx="1863914" cy="713578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00876A8-B089-D5AB-12ED-F8F8DB2912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9114934"/>
              </p:ext>
            </p:extLst>
          </p:nvPr>
        </p:nvGraphicFramePr>
        <p:xfrm>
          <a:off x="6096000" y="1389418"/>
          <a:ext cx="5825411" cy="4066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DA039DD-9F6F-A062-AACE-38940C5C1C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355181"/>
              </p:ext>
            </p:extLst>
          </p:nvPr>
        </p:nvGraphicFramePr>
        <p:xfrm>
          <a:off x="270587" y="1389418"/>
          <a:ext cx="5825411" cy="4066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8AC106D-3656-EE59-B479-B95DFA64E679}"/>
              </a:ext>
            </a:extLst>
          </p:cNvPr>
          <p:cNvSpPr/>
          <p:nvPr/>
        </p:nvSpPr>
        <p:spPr>
          <a:xfrm>
            <a:off x="4002412" y="871521"/>
            <a:ext cx="5451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Δημογραφικά</a:t>
            </a:r>
            <a:r>
              <a:rPr lang="el-GR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» Στοιχεία</a:t>
            </a:r>
          </a:p>
        </p:txBody>
      </p:sp>
      <p:sp>
        <p:nvSpPr>
          <p:cNvPr id="7" name="Rectangle 6"/>
          <p:cNvSpPr/>
          <p:nvPr/>
        </p:nvSpPr>
        <p:spPr>
          <a:xfrm>
            <a:off x="1034406" y="5855246"/>
            <a:ext cx="10906570" cy="54101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endParaRPr lang="en-US" sz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l-GR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Συμμετείχαν κυρίως Ελληνικές Εταιρείες, και Πολυεθνικές με αλλοδαπή μητρική εταιρεία</a:t>
            </a:r>
          </a:p>
          <a:p>
            <a:r>
              <a:rPr lang="el-GR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Άνω των 50% απασχολούν &gt;200 εργαζόμενους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 descr="Group">
            <a:extLst>
              <a:ext uri="{FF2B5EF4-FFF2-40B4-BE49-F238E27FC236}">
                <a16:creationId xmlns:a16="http://schemas.microsoft.com/office/drawing/2014/main" id="{88F8C9F3-7615-45BF-B785-33C277085718}"/>
              </a:ext>
            </a:extLst>
          </p:cNvPr>
          <p:cNvSpPr/>
          <p:nvPr/>
        </p:nvSpPr>
        <p:spPr>
          <a:xfrm>
            <a:off x="371924" y="5837428"/>
            <a:ext cx="608046" cy="558837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998868"/>
              <a:satOff val="-440"/>
              <a:lumOff val="1177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779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6F308-BB57-35CB-E46E-764FD940E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F2A70B-0DF5-AC75-4F15-3AF36B3F0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81" y="119153"/>
            <a:ext cx="1863914" cy="713578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089DA64-2FF8-85D1-97B2-27EFA47002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241168"/>
              </p:ext>
            </p:extLst>
          </p:nvPr>
        </p:nvGraphicFramePr>
        <p:xfrm>
          <a:off x="355368" y="1766656"/>
          <a:ext cx="6125331" cy="356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7A2EFC4-77C8-F26D-1321-DB47F9DC18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4862240"/>
              </p:ext>
            </p:extLst>
          </p:nvPr>
        </p:nvGraphicFramePr>
        <p:xfrm>
          <a:off x="6702641" y="1766656"/>
          <a:ext cx="5621044" cy="3116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3CE711-4264-4D8A-39F6-BE9130B49125}"/>
              </a:ext>
            </a:extLst>
          </p:cNvPr>
          <p:cNvCxnSpPr>
            <a:cxnSpLocks/>
          </p:cNvCxnSpPr>
          <p:nvPr/>
        </p:nvCxnSpPr>
        <p:spPr>
          <a:xfrm flipV="1">
            <a:off x="4498109" y="4598314"/>
            <a:ext cx="4073569" cy="1029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D67F7A8-5B21-88E6-8682-A424A0D42E36}"/>
              </a:ext>
            </a:extLst>
          </p:cNvPr>
          <p:cNvCxnSpPr>
            <a:cxnSpLocks/>
          </p:cNvCxnSpPr>
          <p:nvPr/>
        </p:nvCxnSpPr>
        <p:spPr>
          <a:xfrm flipV="1">
            <a:off x="3731491" y="2644524"/>
            <a:ext cx="4919128" cy="532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C991FBC-B56D-A647-D817-B28875E26E3A}"/>
              </a:ext>
            </a:extLst>
          </p:cNvPr>
          <p:cNvSpPr/>
          <p:nvPr/>
        </p:nvSpPr>
        <p:spPr>
          <a:xfrm>
            <a:off x="3351536" y="418658"/>
            <a:ext cx="6691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Εφαρμογή Ψηφιακής Κάρτας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25618" y="6149755"/>
            <a:ext cx="10906570" cy="54101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endParaRPr lang="en-US" sz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l-GR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Μόλις τα 2/5 εφαρμόζουν Ψηφιακή Κάρτα </a:t>
            </a:r>
            <a:r>
              <a:rPr lang="el-GR" sz="1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Εργασίας Από </a:t>
            </a:r>
            <a:r>
              <a:rPr lang="el-GR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αυτούς, μόνο το 12% χρησιμοποιεί το 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My </a:t>
            </a: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Ergani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Scanner</a:t>
            </a:r>
            <a:endParaRPr lang="el-GR" sz="1400" dirty="0">
              <a:solidFill>
                <a:schemeClr val="tx2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 descr="Group">
            <a:extLst>
              <a:ext uri="{FF2B5EF4-FFF2-40B4-BE49-F238E27FC236}">
                <a16:creationId xmlns:a16="http://schemas.microsoft.com/office/drawing/2014/main" id="{88F8C9F3-7615-45BF-B785-33C277085718}"/>
              </a:ext>
            </a:extLst>
          </p:cNvPr>
          <p:cNvSpPr/>
          <p:nvPr/>
        </p:nvSpPr>
        <p:spPr>
          <a:xfrm>
            <a:off x="1017572" y="6035981"/>
            <a:ext cx="608046" cy="558837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998868"/>
              <a:satOff val="-440"/>
              <a:lumOff val="1177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3857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6F308-BB57-35CB-E46E-764FD940E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F2A70B-0DF5-AC75-4F15-3AF36B3F0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70" y="76631"/>
            <a:ext cx="1863914" cy="7135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60D9435-51A8-FE71-62FD-7931F493BB5F}"/>
              </a:ext>
            </a:extLst>
          </p:cNvPr>
          <p:cNvSpPr/>
          <p:nvPr/>
        </p:nvSpPr>
        <p:spPr>
          <a:xfrm>
            <a:off x="2241697" y="659110"/>
            <a:ext cx="86476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My </a:t>
            </a:r>
            <a:r>
              <a:rPr lang="en-US" sz="2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Ergani</a:t>
            </a:r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Scanner</a:t>
            </a:r>
            <a:r>
              <a:rPr lang="el-GR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- Ανατροφοδότηση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518271F-A036-D546-C456-B74CC2495B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903103"/>
              </p:ext>
            </p:extLst>
          </p:nvPr>
        </p:nvGraphicFramePr>
        <p:xfrm>
          <a:off x="808204" y="1373306"/>
          <a:ext cx="11210593" cy="4672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9"/>
          <p:cNvSpPr/>
          <p:nvPr/>
        </p:nvSpPr>
        <p:spPr>
          <a:xfrm>
            <a:off x="1112227" y="6148669"/>
            <a:ext cx="10906570" cy="54101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endParaRPr lang="en-US" sz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l-GR" sz="1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Το </a:t>
            </a:r>
            <a:r>
              <a:rPr lang="el-GR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σύστημα «πέφτει</a:t>
            </a:r>
            <a:r>
              <a:rPr lang="el-GR" sz="1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»</a:t>
            </a:r>
            <a:r>
              <a:rPr lang="en-US" sz="1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l-GR" sz="1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και υπάρχει </a:t>
            </a:r>
            <a:r>
              <a:rPr lang="el-GR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απουσία ευελιξίας </a:t>
            </a:r>
            <a:endParaRPr lang="en-US" sz="1400" dirty="0" smtClean="0">
              <a:solidFill>
                <a:schemeClr val="tx2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l-GR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Οι συμμετέχοντες είχαν τη δυνατότητα πολλαπλών απαντήσεων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 descr="Group">
            <a:extLst>
              <a:ext uri="{FF2B5EF4-FFF2-40B4-BE49-F238E27FC236}">
                <a16:creationId xmlns:a16="http://schemas.microsoft.com/office/drawing/2014/main" id="{88F8C9F3-7615-45BF-B785-33C277085718}"/>
              </a:ext>
            </a:extLst>
          </p:cNvPr>
          <p:cNvSpPr/>
          <p:nvPr/>
        </p:nvSpPr>
        <p:spPr>
          <a:xfrm>
            <a:off x="504181" y="6104498"/>
            <a:ext cx="608046" cy="558837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998868"/>
              <a:satOff val="-440"/>
              <a:lumOff val="1177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320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6F308-BB57-35CB-E46E-764FD940E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F2A70B-0DF5-AC75-4F15-3AF36B3F0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63" y="215171"/>
            <a:ext cx="1863914" cy="713578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D903A73-702A-7693-EBF2-FD7FBE3509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5214461"/>
              </p:ext>
            </p:extLst>
          </p:nvPr>
        </p:nvGraphicFramePr>
        <p:xfrm>
          <a:off x="105986" y="1485593"/>
          <a:ext cx="9296632" cy="5099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EE40F65-2CE8-45EE-6A12-AE15F05D8A21}"/>
              </a:ext>
            </a:extLst>
          </p:cNvPr>
          <p:cNvSpPr/>
          <p:nvPr/>
        </p:nvSpPr>
        <p:spPr>
          <a:xfrm>
            <a:off x="2603280" y="607006"/>
            <a:ext cx="89697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Κόστος υλοποίησης λύσης από την αγορά ανά εργαζόμενο</a:t>
            </a:r>
          </a:p>
        </p:txBody>
      </p:sp>
      <p:sp>
        <p:nvSpPr>
          <p:cNvPr id="7" name="Rectangle 6"/>
          <p:cNvSpPr/>
          <p:nvPr/>
        </p:nvSpPr>
        <p:spPr>
          <a:xfrm>
            <a:off x="8257665" y="2385776"/>
            <a:ext cx="4698264" cy="54101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endParaRPr lang="en-US" sz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l-GR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Λύση από την αγορά:</a:t>
            </a:r>
          </a:p>
          <a:p>
            <a:r>
              <a:rPr lang="el-GR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Αυξάνει το κόστος στον εργοδότη</a:t>
            </a:r>
          </a:p>
          <a:p>
            <a:r>
              <a:rPr lang="el-GR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Κόστος κυμαίνεται 10€ - 40€/ εργαζόμενο</a:t>
            </a:r>
          </a:p>
        </p:txBody>
      </p:sp>
      <p:sp>
        <p:nvSpPr>
          <p:cNvPr id="8" name="Rectangle 7" descr="Group">
            <a:extLst>
              <a:ext uri="{FF2B5EF4-FFF2-40B4-BE49-F238E27FC236}">
                <a16:creationId xmlns:a16="http://schemas.microsoft.com/office/drawing/2014/main" id="{88F8C9F3-7615-45BF-B785-33C277085718}"/>
              </a:ext>
            </a:extLst>
          </p:cNvPr>
          <p:cNvSpPr/>
          <p:nvPr/>
        </p:nvSpPr>
        <p:spPr>
          <a:xfrm>
            <a:off x="7649619" y="2367958"/>
            <a:ext cx="608046" cy="558837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998868"/>
              <a:satOff val="-440"/>
              <a:lumOff val="1177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0057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6F308-BB57-35CB-E46E-764FD940E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F2A70B-0DF5-AC75-4F15-3AF36B3F0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68" y="424876"/>
            <a:ext cx="1863914" cy="713578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22BB668-3AA3-E50D-F70D-D2542E35E5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9185756"/>
              </p:ext>
            </p:extLst>
          </p:nvPr>
        </p:nvGraphicFramePr>
        <p:xfrm>
          <a:off x="-138896" y="1545193"/>
          <a:ext cx="5579052" cy="4711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DD52068-9242-D129-DC31-ED15DCF9F417}"/>
              </a:ext>
            </a:extLst>
          </p:cNvPr>
          <p:cNvSpPr/>
          <p:nvPr/>
        </p:nvSpPr>
        <p:spPr>
          <a:xfrm>
            <a:off x="2889768" y="520055"/>
            <a:ext cx="9162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Εμπειρία Εργαζομένων με χρήση Ψηφιακής Κάρτας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326026"/>
              </p:ext>
            </p:extLst>
          </p:nvPr>
        </p:nvGraphicFramePr>
        <p:xfrm>
          <a:off x="5090614" y="2317048"/>
          <a:ext cx="6855726" cy="3167901"/>
        </p:xfrm>
        <a:graphic>
          <a:graphicData uri="http://schemas.openxmlformats.org/drawingml/2006/table">
            <a:tbl>
              <a:tblPr firstRow="1" bandRow="1"/>
              <a:tblGrid>
                <a:gridCol w="2285242">
                  <a:extLst>
                    <a:ext uri="{9D8B030D-6E8A-4147-A177-3AD203B41FA5}">
                      <a16:colId xmlns:a16="http://schemas.microsoft.com/office/drawing/2014/main" val="2008455092"/>
                    </a:ext>
                  </a:extLst>
                </a:gridCol>
                <a:gridCol w="2285242">
                  <a:extLst>
                    <a:ext uri="{9D8B030D-6E8A-4147-A177-3AD203B41FA5}">
                      <a16:colId xmlns:a16="http://schemas.microsoft.com/office/drawing/2014/main" val="3234459518"/>
                    </a:ext>
                  </a:extLst>
                </a:gridCol>
                <a:gridCol w="2285242">
                  <a:extLst>
                    <a:ext uri="{9D8B030D-6E8A-4147-A177-3AD203B41FA5}">
                      <a16:colId xmlns:a16="http://schemas.microsoft.com/office/drawing/2014/main" val="4052649795"/>
                    </a:ext>
                  </a:extLst>
                </a:gridCol>
              </a:tblGrid>
              <a:tr h="7358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l-GR" sz="16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Πολύ καλή – Καλή</a:t>
                      </a:r>
                      <a:endParaRPr lang="el-GR" sz="16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08757" marR="108757" marT="54378" marB="5437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l-GR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Μέτρια</a:t>
                      </a:r>
                      <a:endParaRPr lang="el-GR" sz="16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08757" marR="108757" marT="54378" marB="5437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3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l-GR" sz="16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Κακή</a:t>
                      </a:r>
                    </a:p>
                    <a:p>
                      <a:pPr algn="ctr"/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08757" marR="108757" marT="54378" marB="5437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C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363928"/>
                  </a:ext>
                </a:extLst>
              </a:tr>
              <a:tr h="24320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l-G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Εξοικείωση χρήσης (κάποιες εταιρείες είχαν ήδη σύστημα </a:t>
                      </a:r>
                      <a:r>
                        <a:rPr kumimoji="0" lang="el-GR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ωρομέτρησης</a:t>
                      </a:r>
                      <a:r>
                        <a:rPr kumimoji="0" lang="el-G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l-G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Καλύτερη παρακολούθηση του προγράμματος εργασίας</a:t>
                      </a:r>
                      <a:endParaRPr kumimoji="0" lang="el-G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l-G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Δυσκολία συμμόρφωσης (ορφανά χτυπήματα)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l-G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Ανησυχία για συνέχιση της αδήλωτης εργασίας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l-G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Τεχνικά προβλήματα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l-G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Μείωση ευελιξίας</a:t>
                      </a:r>
                      <a:endParaRPr kumimoji="0" lang="el-G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l-G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Γραφειοκρατία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l-G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Δυσαρέσκεια για την αναμονή κατά την προσέλευση/ αποχώρηση</a:t>
                      </a:r>
                      <a:endParaRPr kumimoji="0" lang="el-G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252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45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6F308-BB57-35CB-E46E-764FD940E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F2A70B-0DF5-AC75-4F15-3AF36B3F0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92" y="163266"/>
            <a:ext cx="1863914" cy="713578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832E8D7-9D93-4CA8-EDEA-560208C6E7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4797500"/>
              </p:ext>
            </p:extLst>
          </p:nvPr>
        </p:nvGraphicFramePr>
        <p:xfrm>
          <a:off x="-21588" y="1345640"/>
          <a:ext cx="8899793" cy="5320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3E7BA5A-6B3F-6D50-2E95-96FFBF523604}"/>
              </a:ext>
            </a:extLst>
          </p:cNvPr>
          <p:cNvSpPr/>
          <p:nvPr/>
        </p:nvSpPr>
        <p:spPr>
          <a:xfrm>
            <a:off x="2411410" y="353624"/>
            <a:ext cx="78994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Αυξήθηκε ο όγκος εργασιών στο </a:t>
            </a:r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HR</a:t>
            </a:r>
            <a:r>
              <a:rPr lang="el-GR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7" name="Rectangle 6"/>
          <p:cNvSpPr/>
          <p:nvPr/>
        </p:nvSpPr>
        <p:spPr>
          <a:xfrm>
            <a:off x="7855928" y="2760308"/>
            <a:ext cx="4336072" cy="99705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endParaRPr lang="en-US" sz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l-GR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Αύξηση </a:t>
            </a:r>
            <a:r>
              <a:rPr lang="el-GR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κόστους</a:t>
            </a:r>
            <a:r>
              <a:rPr lang="el-GR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στα τμήματα HR για την εφαρμογή της κάρτας</a:t>
            </a:r>
          </a:p>
          <a:p>
            <a:r>
              <a:rPr lang="el-GR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Αύξηση </a:t>
            </a:r>
            <a:r>
              <a:rPr lang="el-GR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φόρτου εργασίας </a:t>
            </a:r>
            <a:r>
              <a:rPr lang="el-GR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στα τμήματα HR</a:t>
            </a:r>
          </a:p>
          <a:p>
            <a:endParaRPr lang="el-GR" sz="1400" dirty="0">
              <a:solidFill>
                <a:schemeClr val="tx2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 descr="Group">
            <a:extLst>
              <a:ext uri="{FF2B5EF4-FFF2-40B4-BE49-F238E27FC236}">
                <a16:creationId xmlns:a16="http://schemas.microsoft.com/office/drawing/2014/main" id="{88F8C9F3-7615-45BF-B785-33C277085718}"/>
              </a:ext>
            </a:extLst>
          </p:cNvPr>
          <p:cNvSpPr/>
          <p:nvPr/>
        </p:nvSpPr>
        <p:spPr>
          <a:xfrm>
            <a:off x="7891097" y="2480889"/>
            <a:ext cx="549155" cy="558837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998868"/>
              <a:satOff val="-440"/>
              <a:lumOff val="1177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6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 Company All Hands_Win32_MS v3" id="{1F352A5D-0EBE-49A2-9FF7-DEF81AB6F3C6}" vid="{D35781EA-2188-4D84-8966-791644CE134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Metadata/LabelInfo.xml><?xml version="1.0" encoding="utf-8"?>
<clbl:labelList xmlns:clbl="http://schemas.microsoft.com/office/2020/mipLabelMetadata">
  <clbl:label id="{bfd0b529-4a04-4616-88d2-531082d94bb8}" enabled="1" method="Standard" siteId="{e1f8af86-ee95-4718-bd0d-375b37366c8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2778</TotalTime>
  <Words>876</Words>
  <Application>Microsoft Office PowerPoint</Application>
  <PresentationFormat>Widescreen</PresentationFormat>
  <Paragraphs>160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Calibri Light</vt:lpstr>
      <vt:lpstr>Myriad Pro Light</vt:lpstr>
      <vt:lpstr>Verdana</vt:lpstr>
      <vt:lpstr>Wingdings</vt:lpstr>
      <vt:lpstr>Office Theme</vt:lpstr>
      <vt:lpstr>RetrospectVTI</vt:lpstr>
      <vt:lpstr>Έρευνα ΣΔΑΔΕ:  Ψηφιακή Κάρτα Εργασίας, Εργάνη ΙΙ και Προτάσεις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Κυριότερα συμπεράσματα</vt:lpstr>
      <vt:lpstr>Προτάσεις βελτίωσης</vt:lpstr>
      <vt:lpstr>Προτάσεις  βελτίωσης</vt:lpstr>
      <vt:lpstr>Προτάσεις</vt:lpstr>
      <vt:lpstr>Ευχαριστούμε!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Hoc est valde nice quod titulum praesentationis</dc:title>
  <dc:creator>Angela Dounas</dc:creator>
  <cp:lastModifiedBy>Kolokytha Maria</cp:lastModifiedBy>
  <cp:revision>104</cp:revision>
  <dcterms:created xsi:type="dcterms:W3CDTF">2024-11-01T15:40:54Z</dcterms:created>
  <dcterms:modified xsi:type="dcterms:W3CDTF">2024-11-18T10:49:40Z</dcterms:modified>
</cp:coreProperties>
</file>